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38"/>
  </p:notesMasterIdLst>
  <p:handoutMasterIdLst>
    <p:handoutMasterId r:id="rId39"/>
  </p:handoutMasterIdLst>
  <p:sldIdLst>
    <p:sldId id="434" r:id="rId2"/>
    <p:sldId id="258" r:id="rId3"/>
    <p:sldId id="407" r:id="rId4"/>
    <p:sldId id="408" r:id="rId5"/>
    <p:sldId id="291" r:id="rId6"/>
    <p:sldId id="450" r:id="rId7"/>
    <p:sldId id="451" r:id="rId8"/>
    <p:sldId id="277" r:id="rId9"/>
    <p:sldId id="452" r:id="rId10"/>
    <p:sldId id="453" r:id="rId11"/>
    <p:sldId id="279" r:id="rId12"/>
    <p:sldId id="454" r:id="rId13"/>
    <p:sldId id="455" r:id="rId14"/>
    <p:sldId id="456" r:id="rId15"/>
    <p:sldId id="457" r:id="rId16"/>
    <p:sldId id="458" r:id="rId17"/>
    <p:sldId id="459" r:id="rId18"/>
    <p:sldId id="460" r:id="rId19"/>
    <p:sldId id="461" r:id="rId20"/>
    <p:sldId id="462" r:id="rId21"/>
    <p:sldId id="463" r:id="rId22"/>
    <p:sldId id="464" r:id="rId23"/>
    <p:sldId id="465" r:id="rId24"/>
    <p:sldId id="466" r:id="rId25"/>
    <p:sldId id="467" r:id="rId26"/>
    <p:sldId id="305" r:id="rId27"/>
    <p:sldId id="468" r:id="rId28"/>
    <p:sldId id="469" r:id="rId29"/>
    <p:sldId id="308" r:id="rId30"/>
    <p:sldId id="470" r:id="rId31"/>
    <p:sldId id="471" r:id="rId32"/>
    <p:sldId id="472" r:id="rId33"/>
    <p:sldId id="473" r:id="rId34"/>
    <p:sldId id="474" r:id="rId35"/>
    <p:sldId id="475" r:id="rId36"/>
    <p:sldId id="449" r:id="rId37"/>
  </p:sldIdLst>
  <p:sldSz cx="9144000" cy="6858000" type="screen4x3"/>
  <p:notesSz cx="10234613" cy="70993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ore" initials="A" lastIdx="1" clrIdx="0"/>
  <p:cmAuthor id="2" name="Segreteria" initials="S" lastIdx="4" clrIdx="1">
    <p:extLst>
      <p:ext uri="{19B8F6BF-5375-455C-9EA6-DF929625EA0E}">
        <p15:presenceInfo xmlns:p15="http://schemas.microsoft.com/office/powerpoint/2012/main" userId="Segreter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D2382C"/>
    <a:srgbClr val="1F487C"/>
    <a:srgbClr val="3366CC"/>
    <a:srgbClr val="000000"/>
    <a:srgbClr val="003399"/>
    <a:srgbClr val="A9C6E9"/>
    <a:srgbClr val="97BAE5"/>
    <a:srgbClr val="0066CC"/>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64" autoAdjust="0"/>
    <p:restoredTop sz="94617" autoAdjust="0"/>
  </p:normalViewPr>
  <p:slideViewPr>
    <p:cSldViewPr>
      <p:cViewPr varScale="1">
        <p:scale>
          <a:sx n="111" d="100"/>
          <a:sy n="111" d="100"/>
        </p:scale>
        <p:origin x="1134" y="36"/>
      </p:cViewPr>
      <p:guideLst>
        <p:guide orient="horz" pos="2880"/>
        <p:guide pos="216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100" d="100"/>
        <a:sy n="100" d="100"/>
      </p:scale>
      <p:origin x="0" y="-508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A2E1AA-D477-4ABD-92FB-63C78BE46988}" type="doc">
      <dgm:prSet loTypeId="urn:microsoft.com/office/officeart/2005/8/layout/process1" loCatId="process" qsTypeId="urn:microsoft.com/office/officeart/2005/8/quickstyle/simple1" qsCatId="simple" csTypeId="urn:microsoft.com/office/officeart/2005/8/colors/accent1_2" csCatId="accent1" phldr="1"/>
      <dgm:spPr/>
    </dgm:pt>
    <dgm:pt modelId="{B07DFF99-C174-44AE-B558-20C26E059949}">
      <dgm:prSet phldrT="[Testo]"/>
      <dgm:spPr>
        <a:xfrm>
          <a:off x="39458" y="456290"/>
          <a:ext cx="1979496" cy="2022798"/>
        </a:xfrm>
        <a:prstGeom prst="roundRect">
          <a:avLst>
            <a:gd name="adj" fmla="val 10000"/>
          </a:avLst>
        </a:prstGeom>
        <a:solidFill>
          <a:srgbClr val="F07F09">
            <a:hueOff val="0"/>
            <a:satOff val="0"/>
            <a:lumOff val="0"/>
            <a:alphaOff val="0"/>
          </a:srgbClr>
        </a:solidFill>
        <a:ln w="19050" cap="rnd" cmpd="sng" algn="ctr">
          <a:solidFill>
            <a:sysClr val="window" lastClr="FFFFFF">
              <a:hueOff val="0"/>
              <a:satOff val="0"/>
              <a:lumOff val="0"/>
              <a:alphaOff val="0"/>
            </a:sysClr>
          </a:solidFill>
          <a:prstDash val="solid"/>
        </a:ln>
        <a:effectLst/>
      </dgm:spPr>
      <dgm:t>
        <a:bodyPr/>
        <a:lstStyle/>
        <a:p>
          <a:pPr>
            <a:buNone/>
          </a:pPr>
          <a:r>
            <a:rPr lang="it-IT" dirty="0">
              <a:solidFill>
                <a:sysClr val="window" lastClr="FFFFFF"/>
              </a:solidFill>
              <a:latin typeface="Corbel"/>
              <a:ea typeface="+mn-ea"/>
              <a:cs typeface="+mn-cs"/>
            </a:rPr>
            <a:t>Proprietario dell’opera</a:t>
          </a:r>
        </a:p>
      </dgm:t>
    </dgm:pt>
    <dgm:pt modelId="{746901E2-D3FD-4A86-8BB0-695DE272152C}" type="parTrans" cxnId="{C1874371-424E-4FBB-84BB-14D5A34CB97C}">
      <dgm:prSet/>
      <dgm:spPr/>
      <dgm:t>
        <a:bodyPr/>
        <a:lstStyle/>
        <a:p>
          <a:endParaRPr lang="it-IT"/>
        </a:p>
      </dgm:t>
    </dgm:pt>
    <dgm:pt modelId="{CF4E9D2E-8481-492E-905A-164D0A50BA2A}" type="sibTrans" cxnId="{C1874371-424E-4FBB-84BB-14D5A34CB97C}">
      <dgm:prSet/>
      <dgm:spPr>
        <a:xfrm rot="17547">
          <a:off x="2208693" y="1229278"/>
          <a:ext cx="402255" cy="490915"/>
        </a:xfrm>
        <a:prstGeom prst="rightArrow">
          <a:avLst>
            <a:gd name="adj1" fmla="val 60000"/>
            <a:gd name="adj2" fmla="val 50000"/>
          </a:avLst>
        </a:prstGeom>
        <a:solidFill>
          <a:srgbClr val="F07F09">
            <a:tint val="60000"/>
            <a:hueOff val="0"/>
            <a:satOff val="0"/>
            <a:lumOff val="0"/>
            <a:alphaOff val="0"/>
          </a:srgbClr>
        </a:solidFill>
        <a:ln>
          <a:noFill/>
        </a:ln>
        <a:effectLst/>
      </dgm:spPr>
      <dgm:t>
        <a:bodyPr/>
        <a:lstStyle/>
        <a:p>
          <a:pPr>
            <a:buNone/>
          </a:pPr>
          <a:endParaRPr lang="it-IT">
            <a:solidFill>
              <a:sysClr val="window" lastClr="FFFFFF"/>
            </a:solidFill>
            <a:latin typeface="Corbel"/>
            <a:ea typeface="+mn-ea"/>
            <a:cs typeface="+mn-cs"/>
          </a:endParaRPr>
        </a:p>
      </dgm:t>
    </dgm:pt>
    <dgm:pt modelId="{F79E06AD-F92A-44CE-BA44-B868B36319CF}">
      <dgm:prSet phldrT="[Testo]"/>
      <dgm:spPr>
        <a:xfrm>
          <a:off x="2777918" y="470267"/>
          <a:ext cx="1979496" cy="2022798"/>
        </a:xfrm>
        <a:prstGeom prst="roundRect">
          <a:avLst>
            <a:gd name="adj" fmla="val 10000"/>
          </a:avLst>
        </a:prstGeom>
        <a:solidFill>
          <a:srgbClr val="F07F09">
            <a:hueOff val="0"/>
            <a:satOff val="0"/>
            <a:lumOff val="0"/>
            <a:alphaOff val="0"/>
          </a:srgbClr>
        </a:solidFill>
        <a:ln w="19050" cap="rnd" cmpd="sng" algn="ctr">
          <a:solidFill>
            <a:sysClr val="window" lastClr="FFFFFF">
              <a:hueOff val="0"/>
              <a:satOff val="0"/>
              <a:lumOff val="0"/>
              <a:alphaOff val="0"/>
            </a:sysClr>
          </a:solidFill>
          <a:prstDash val="solid"/>
        </a:ln>
        <a:effectLst/>
      </dgm:spPr>
      <dgm:t>
        <a:bodyPr/>
        <a:lstStyle/>
        <a:p>
          <a:pPr>
            <a:buNone/>
          </a:pPr>
          <a:r>
            <a:rPr lang="it-IT" dirty="0">
              <a:solidFill>
                <a:sysClr val="window" lastClr="FFFFFF"/>
              </a:solidFill>
              <a:latin typeface="Corbel"/>
              <a:ea typeface="+mn-ea"/>
              <a:cs typeface="+mn-cs"/>
            </a:rPr>
            <a:t>Agente soggetto passivo iva (l’aliquota iva dipende dalla territorialità e dalla natura del cliente)</a:t>
          </a:r>
        </a:p>
      </dgm:t>
    </dgm:pt>
    <dgm:pt modelId="{BE00DECC-FE28-4113-9680-75C90439E5E6}" type="parTrans" cxnId="{5F4AFEDC-A30F-4FC6-B0B1-0D5117E9E79C}">
      <dgm:prSet/>
      <dgm:spPr/>
      <dgm:t>
        <a:bodyPr/>
        <a:lstStyle/>
        <a:p>
          <a:endParaRPr lang="it-IT"/>
        </a:p>
      </dgm:t>
    </dgm:pt>
    <dgm:pt modelId="{2B08A040-A68D-44E7-A408-1CCC23D68172}" type="sibTrans" cxnId="{5F4AFEDC-A30F-4FC6-B0B1-0D5117E9E79C}">
      <dgm:prSet/>
      <dgm:spPr>
        <a:xfrm>
          <a:off x="4955364" y="1236209"/>
          <a:ext cx="419653" cy="490915"/>
        </a:xfrm>
        <a:prstGeom prst="rightArrow">
          <a:avLst>
            <a:gd name="adj1" fmla="val 60000"/>
            <a:gd name="adj2" fmla="val 50000"/>
          </a:avLst>
        </a:prstGeom>
        <a:solidFill>
          <a:srgbClr val="F07F09">
            <a:tint val="60000"/>
            <a:hueOff val="0"/>
            <a:satOff val="0"/>
            <a:lumOff val="0"/>
            <a:alphaOff val="0"/>
          </a:srgbClr>
        </a:solidFill>
        <a:ln>
          <a:noFill/>
        </a:ln>
        <a:effectLst/>
      </dgm:spPr>
      <dgm:t>
        <a:bodyPr/>
        <a:lstStyle/>
        <a:p>
          <a:pPr>
            <a:buNone/>
          </a:pPr>
          <a:endParaRPr lang="it-IT">
            <a:solidFill>
              <a:sysClr val="window" lastClr="FFFFFF"/>
            </a:solidFill>
            <a:latin typeface="Corbel"/>
            <a:ea typeface="+mn-ea"/>
            <a:cs typeface="+mn-cs"/>
          </a:endParaRPr>
        </a:p>
      </dgm:t>
    </dgm:pt>
    <dgm:pt modelId="{DEB5BB19-C031-4CFA-8F85-C710DED346DA}">
      <dgm:prSet phldrT="[Testo]"/>
      <dgm:spPr>
        <a:xfrm>
          <a:off x="5549213" y="470267"/>
          <a:ext cx="1979496" cy="2022798"/>
        </a:xfrm>
        <a:prstGeom prst="roundRect">
          <a:avLst>
            <a:gd name="adj" fmla="val 10000"/>
          </a:avLst>
        </a:prstGeom>
        <a:solidFill>
          <a:srgbClr val="F07F09">
            <a:hueOff val="0"/>
            <a:satOff val="0"/>
            <a:lumOff val="0"/>
            <a:alphaOff val="0"/>
          </a:srgbClr>
        </a:solidFill>
        <a:ln w="19050" cap="rnd" cmpd="sng" algn="ctr">
          <a:solidFill>
            <a:sysClr val="window" lastClr="FFFFFF">
              <a:hueOff val="0"/>
              <a:satOff val="0"/>
              <a:lumOff val="0"/>
              <a:alphaOff val="0"/>
            </a:sysClr>
          </a:solidFill>
          <a:prstDash val="solid"/>
        </a:ln>
        <a:effectLst/>
      </dgm:spPr>
      <dgm:t>
        <a:bodyPr/>
        <a:lstStyle/>
        <a:p>
          <a:pPr>
            <a:buNone/>
          </a:pPr>
          <a:r>
            <a:rPr lang="it-IT" dirty="0">
              <a:solidFill>
                <a:sysClr val="window" lastClr="FFFFFF"/>
              </a:solidFill>
              <a:latin typeface="Corbel"/>
              <a:ea typeface="+mn-ea"/>
              <a:cs typeface="+mn-cs"/>
            </a:rPr>
            <a:t>Cliente finale</a:t>
          </a:r>
        </a:p>
      </dgm:t>
    </dgm:pt>
    <dgm:pt modelId="{89EB6886-CC2D-48B7-BD54-81D801418DD8}" type="parTrans" cxnId="{E09D9026-4C8E-4B7D-8863-DDA9D2550682}">
      <dgm:prSet/>
      <dgm:spPr/>
      <dgm:t>
        <a:bodyPr/>
        <a:lstStyle/>
        <a:p>
          <a:endParaRPr lang="it-IT"/>
        </a:p>
      </dgm:t>
    </dgm:pt>
    <dgm:pt modelId="{9F19368F-4112-4B4D-8A49-11D022288D09}" type="sibTrans" cxnId="{E09D9026-4C8E-4B7D-8863-DDA9D2550682}">
      <dgm:prSet/>
      <dgm:spPr/>
      <dgm:t>
        <a:bodyPr/>
        <a:lstStyle/>
        <a:p>
          <a:endParaRPr lang="it-IT"/>
        </a:p>
      </dgm:t>
    </dgm:pt>
    <dgm:pt modelId="{97EEA1C1-6F5A-470F-B5D3-ED0DE6B8330D}" type="pres">
      <dgm:prSet presAssocID="{05A2E1AA-D477-4ABD-92FB-63C78BE46988}" presName="Name0" presStyleCnt="0">
        <dgm:presLayoutVars>
          <dgm:dir/>
          <dgm:resizeHandles val="exact"/>
        </dgm:presLayoutVars>
      </dgm:prSet>
      <dgm:spPr/>
    </dgm:pt>
    <dgm:pt modelId="{951F7CF7-8A0B-4347-BE59-0A13EBF9BC06}" type="pres">
      <dgm:prSet presAssocID="{B07DFF99-C174-44AE-B558-20C26E059949}" presName="node" presStyleLbl="node1" presStyleIdx="0" presStyleCnt="3" custLinFactNeighborX="4147" custLinFactNeighborY="-691">
        <dgm:presLayoutVars>
          <dgm:bulletEnabled val="1"/>
        </dgm:presLayoutVars>
      </dgm:prSet>
      <dgm:spPr/>
    </dgm:pt>
    <dgm:pt modelId="{69A0E86A-3F3D-4C95-B85B-9E6F3CBDA0D3}" type="pres">
      <dgm:prSet presAssocID="{CF4E9D2E-8481-492E-905A-164D0A50BA2A}" presName="sibTrans" presStyleLbl="sibTrans2D1" presStyleIdx="0" presStyleCnt="2"/>
      <dgm:spPr/>
    </dgm:pt>
    <dgm:pt modelId="{66E188ED-98F7-4AD6-8947-07188A2C92D9}" type="pres">
      <dgm:prSet presAssocID="{CF4E9D2E-8481-492E-905A-164D0A50BA2A}" presName="connectorText" presStyleLbl="sibTrans2D1" presStyleIdx="0" presStyleCnt="2"/>
      <dgm:spPr/>
    </dgm:pt>
    <dgm:pt modelId="{C2647680-2DA0-4DD7-AC1A-E50047547C45}" type="pres">
      <dgm:prSet presAssocID="{F79E06AD-F92A-44CE-BA44-B868B36319CF}" presName="node" presStyleLbl="node1" presStyleIdx="1" presStyleCnt="3">
        <dgm:presLayoutVars>
          <dgm:bulletEnabled val="1"/>
        </dgm:presLayoutVars>
      </dgm:prSet>
      <dgm:spPr/>
    </dgm:pt>
    <dgm:pt modelId="{DAB6FC9C-82BA-4413-A99D-C084688D1EA3}" type="pres">
      <dgm:prSet presAssocID="{2B08A040-A68D-44E7-A408-1CCC23D68172}" presName="sibTrans" presStyleLbl="sibTrans2D1" presStyleIdx="1" presStyleCnt="2"/>
      <dgm:spPr/>
    </dgm:pt>
    <dgm:pt modelId="{46513C00-8B74-4AB7-8E6D-41A6FD3C17EC}" type="pres">
      <dgm:prSet presAssocID="{2B08A040-A68D-44E7-A408-1CCC23D68172}" presName="connectorText" presStyleLbl="sibTrans2D1" presStyleIdx="1" presStyleCnt="2"/>
      <dgm:spPr/>
    </dgm:pt>
    <dgm:pt modelId="{24FB0382-A58A-466A-801B-993158003412}" type="pres">
      <dgm:prSet presAssocID="{DEB5BB19-C031-4CFA-8F85-C710DED346DA}" presName="node" presStyleLbl="node1" presStyleIdx="2" presStyleCnt="3">
        <dgm:presLayoutVars>
          <dgm:bulletEnabled val="1"/>
        </dgm:presLayoutVars>
      </dgm:prSet>
      <dgm:spPr/>
    </dgm:pt>
  </dgm:ptLst>
  <dgm:cxnLst>
    <dgm:cxn modelId="{E09D9026-4C8E-4B7D-8863-DDA9D2550682}" srcId="{05A2E1AA-D477-4ABD-92FB-63C78BE46988}" destId="{DEB5BB19-C031-4CFA-8F85-C710DED346DA}" srcOrd="2" destOrd="0" parTransId="{89EB6886-CC2D-48B7-BD54-81D801418DD8}" sibTransId="{9F19368F-4112-4B4D-8A49-11D022288D09}"/>
    <dgm:cxn modelId="{4C6B8732-BDD2-4B81-A4B2-01DFE1036E8A}" type="presOf" srcId="{CF4E9D2E-8481-492E-905A-164D0A50BA2A}" destId="{66E188ED-98F7-4AD6-8947-07188A2C92D9}" srcOrd="1" destOrd="0" presId="urn:microsoft.com/office/officeart/2005/8/layout/process1"/>
    <dgm:cxn modelId="{52AD0D36-99DE-446C-9BEB-BC5F6574EC52}" type="presOf" srcId="{2B08A040-A68D-44E7-A408-1CCC23D68172}" destId="{46513C00-8B74-4AB7-8E6D-41A6FD3C17EC}" srcOrd="1" destOrd="0" presId="urn:microsoft.com/office/officeart/2005/8/layout/process1"/>
    <dgm:cxn modelId="{FE8C083A-5884-4BEA-9CB2-968F828E473D}" type="presOf" srcId="{2B08A040-A68D-44E7-A408-1CCC23D68172}" destId="{DAB6FC9C-82BA-4413-A99D-C084688D1EA3}" srcOrd="0" destOrd="0" presId="urn:microsoft.com/office/officeart/2005/8/layout/process1"/>
    <dgm:cxn modelId="{7AE6354E-3F76-46B9-A8C7-A544620F59EC}" type="presOf" srcId="{B07DFF99-C174-44AE-B558-20C26E059949}" destId="{951F7CF7-8A0B-4347-BE59-0A13EBF9BC06}" srcOrd="0" destOrd="0" presId="urn:microsoft.com/office/officeart/2005/8/layout/process1"/>
    <dgm:cxn modelId="{C1874371-424E-4FBB-84BB-14D5A34CB97C}" srcId="{05A2E1AA-D477-4ABD-92FB-63C78BE46988}" destId="{B07DFF99-C174-44AE-B558-20C26E059949}" srcOrd="0" destOrd="0" parTransId="{746901E2-D3FD-4A86-8BB0-695DE272152C}" sibTransId="{CF4E9D2E-8481-492E-905A-164D0A50BA2A}"/>
    <dgm:cxn modelId="{CFC25B94-CE0B-4496-8C92-03BFE5A815AC}" type="presOf" srcId="{05A2E1AA-D477-4ABD-92FB-63C78BE46988}" destId="{97EEA1C1-6F5A-470F-B5D3-ED0DE6B8330D}" srcOrd="0" destOrd="0" presId="urn:microsoft.com/office/officeart/2005/8/layout/process1"/>
    <dgm:cxn modelId="{497581C7-B9ED-4480-A43F-242AC97EF294}" type="presOf" srcId="{DEB5BB19-C031-4CFA-8F85-C710DED346DA}" destId="{24FB0382-A58A-466A-801B-993158003412}" srcOrd="0" destOrd="0" presId="urn:microsoft.com/office/officeart/2005/8/layout/process1"/>
    <dgm:cxn modelId="{5F4AFEDC-A30F-4FC6-B0B1-0D5117E9E79C}" srcId="{05A2E1AA-D477-4ABD-92FB-63C78BE46988}" destId="{F79E06AD-F92A-44CE-BA44-B868B36319CF}" srcOrd="1" destOrd="0" parTransId="{BE00DECC-FE28-4113-9680-75C90439E5E6}" sibTransId="{2B08A040-A68D-44E7-A408-1CCC23D68172}"/>
    <dgm:cxn modelId="{71EF46F3-7C76-4D80-8F7F-D67F83CDA15B}" type="presOf" srcId="{CF4E9D2E-8481-492E-905A-164D0A50BA2A}" destId="{69A0E86A-3F3D-4C95-B85B-9E6F3CBDA0D3}" srcOrd="0" destOrd="0" presId="urn:microsoft.com/office/officeart/2005/8/layout/process1"/>
    <dgm:cxn modelId="{D70342FE-550B-47E7-B4D3-F9C399C539C5}" type="presOf" srcId="{F79E06AD-F92A-44CE-BA44-B868B36319CF}" destId="{C2647680-2DA0-4DD7-AC1A-E50047547C45}" srcOrd="0" destOrd="0" presId="urn:microsoft.com/office/officeart/2005/8/layout/process1"/>
    <dgm:cxn modelId="{AE54B6BF-D5CC-48D4-BEE6-749CEADE104A}" type="presParOf" srcId="{97EEA1C1-6F5A-470F-B5D3-ED0DE6B8330D}" destId="{951F7CF7-8A0B-4347-BE59-0A13EBF9BC06}" srcOrd="0" destOrd="0" presId="urn:microsoft.com/office/officeart/2005/8/layout/process1"/>
    <dgm:cxn modelId="{014AA396-21C6-4BB3-A39F-3C25CF3549D0}" type="presParOf" srcId="{97EEA1C1-6F5A-470F-B5D3-ED0DE6B8330D}" destId="{69A0E86A-3F3D-4C95-B85B-9E6F3CBDA0D3}" srcOrd="1" destOrd="0" presId="urn:microsoft.com/office/officeart/2005/8/layout/process1"/>
    <dgm:cxn modelId="{97A58D10-5ACE-4136-B227-E41DB454C885}" type="presParOf" srcId="{69A0E86A-3F3D-4C95-B85B-9E6F3CBDA0D3}" destId="{66E188ED-98F7-4AD6-8947-07188A2C92D9}" srcOrd="0" destOrd="0" presId="urn:microsoft.com/office/officeart/2005/8/layout/process1"/>
    <dgm:cxn modelId="{8E09BB66-61F7-4E78-8925-3D6405042024}" type="presParOf" srcId="{97EEA1C1-6F5A-470F-B5D3-ED0DE6B8330D}" destId="{C2647680-2DA0-4DD7-AC1A-E50047547C45}" srcOrd="2" destOrd="0" presId="urn:microsoft.com/office/officeart/2005/8/layout/process1"/>
    <dgm:cxn modelId="{F228BB29-D8FF-4ABA-8E6E-31DD6EFC9DCC}" type="presParOf" srcId="{97EEA1C1-6F5A-470F-B5D3-ED0DE6B8330D}" destId="{DAB6FC9C-82BA-4413-A99D-C084688D1EA3}" srcOrd="3" destOrd="0" presId="urn:microsoft.com/office/officeart/2005/8/layout/process1"/>
    <dgm:cxn modelId="{C277EC84-8790-4621-8D06-614C978F0964}" type="presParOf" srcId="{DAB6FC9C-82BA-4413-A99D-C084688D1EA3}" destId="{46513C00-8B74-4AB7-8E6D-41A6FD3C17EC}" srcOrd="0" destOrd="0" presId="urn:microsoft.com/office/officeart/2005/8/layout/process1"/>
    <dgm:cxn modelId="{06ABE57C-DA11-4593-9180-AFEC492DBA33}" type="presParOf" srcId="{97EEA1C1-6F5A-470F-B5D3-ED0DE6B8330D}" destId="{24FB0382-A58A-466A-801B-993158003412}"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F4ADCC-0D0A-418C-BAB2-8CA944BB3483}" type="doc">
      <dgm:prSet loTypeId="urn:microsoft.com/office/officeart/2005/8/layout/process1" loCatId="process" qsTypeId="urn:microsoft.com/office/officeart/2005/8/quickstyle/simple1" qsCatId="simple" csTypeId="urn:microsoft.com/office/officeart/2005/8/colors/accent1_2" csCatId="accent1" phldr="1"/>
      <dgm:spPr/>
    </dgm:pt>
    <dgm:pt modelId="{BFA0559B-86F7-4E57-A54D-127BC6B6C97D}">
      <dgm:prSet phldrT="[Testo]"/>
      <dgm:spPr/>
      <dgm:t>
        <a:bodyPr/>
        <a:lstStyle/>
        <a:p>
          <a:r>
            <a:rPr lang="it-IT" dirty="0"/>
            <a:t>Proprietario dell’opera</a:t>
          </a:r>
        </a:p>
      </dgm:t>
    </dgm:pt>
    <dgm:pt modelId="{4680FE2F-B345-4939-922E-8103B5CB9C3C}" type="parTrans" cxnId="{B27CE8C4-4794-485B-81EF-F8792F30F8DA}">
      <dgm:prSet/>
      <dgm:spPr/>
      <dgm:t>
        <a:bodyPr/>
        <a:lstStyle/>
        <a:p>
          <a:endParaRPr lang="it-IT"/>
        </a:p>
      </dgm:t>
    </dgm:pt>
    <dgm:pt modelId="{FF40C754-2E50-448D-9F3C-5790D84469C9}" type="sibTrans" cxnId="{B27CE8C4-4794-485B-81EF-F8792F30F8DA}">
      <dgm:prSet/>
      <dgm:spPr/>
      <dgm:t>
        <a:bodyPr/>
        <a:lstStyle/>
        <a:p>
          <a:endParaRPr lang="it-IT"/>
        </a:p>
      </dgm:t>
    </dgm:pt>
    <dgm:pt modelId="{85E18F6B-C705-45AF-BDF1-A7AF1336FE36}">
      <dgm:prSet phldrT="[Testo]"/>
      <dgm:spPr/>
      <dgm:t>
        <a:bodyPr/>
        <a:lstStyle/>
        <a:p>
          <a:r>
            <a:rPr lang="it-IT" dirty="0"/>
            <a:t>Cliente Finale</a:t>
          </a:r>
        </a:p>
      </dgm:t>
    </dgm:pt>
    <dgm:pt modelId="{68851A65-4C70-4C4A-A8F3-74A30EF8DA13}" type="parTrans" cxnId="{56210717-AD01-4F63-BFF0-EC8DBA55B667}">
      <dgm:prSet/>
      <dgm:spPr/>
      <dgm:t>
        <a:bodyPr/>
        <a:lstStyle/>
        <a:p>
          <a:endParaRPr lang="it-IT"/>
        </a:p>
      </dgm:t>
    </dgm:pt>
    <dgm:pt modelId="{E1B52FBA-380F-4261-8A43-D35E6552768F}" type="sibTrans" cxnId="{56210717-AD01-4F63-BFF0-EC8DBA55B667}">
      <dgm:prSet/>
      <dgm:spPr/>
      <dgm:t>
        <a:bodyPr/>
        <a:lstStyle/>
        <a:p>
          <a:endParaRPr lang="it-IT"/>
        </a:p>
      </dgm:t>
    </dgm:pt>
    <dgm:pt modelId="{2717541F-CE02-4A64-B889-565F09507FEC}">
      <dgm:prSet phldrT="[Testo]"/>
      <dgm:spPr/>
      <dgm:t>
        <a:bodyPr/>
        <a:lstStyle/>
        <a:p>
          <a:r>
            <a:rPr lang="it-IT" dirty="0"/>
            <a:t>Agente soggetto passivo iva</a:t>
          </a:r>
        </a:p>
      </dgm:t>
    </dgm:pt>
    <dgm:pt modelId="{915D0EE3-720D-4452-B86E-8CB19E3208F5}" type="parTrans" cxnId="{735944C9-7B0C-488E-8484-EC6CDAE42232}">
      <dgm:prSet/>
      <dgm:spPr/>
      <dgm:t>
        <a:bodyPr/>
        <a:lstStyle/>
        <a:p>
          <a:endParaRPr lang="it-IT"/>
        </a:p>
      </dgm:t>
    </dgm:pt>
    <dgm:pt modelId="{AA00C557-2310-4D8B-BD31-62F705D8E4AB}" type="sibTrans" cxnId="{735944C9-7B0C-488E-8484-EC6CDAE42232}">
      <dgm:prSet/>
      <dgm:spPr/>
      <dgm:t>
        <a:bodyPr/>
        <a:lstStyle/>
        <a:p>
          <a:endParaRPr lang="it-IT"/>
        </a:p>
      </dgm:t>
    </dgm:pt>
    <dgm:pt modelId="{1B983C63-58F6-4E58-8395-5A40D2D3F945}" type="pres">
      <dgm:prSet presAssocID="{19F4ADCC-0D0A-418C-BAB2-8CA944BB3483}" presName="Name0" presStyleCnt="0">
        <dgm:presLayoutVars>
          <dgm:dir/>
          <dgm:resizeHandles val="exact"/>
        </dgm:presLayoutVars>
      </dgm:prSet>
      <dgm:spPr/>
    </dgm:pt>
    <dgm:pt modelId="{5E3F0761-505E-45D4-964A-7D637147BEDB}" type="pres">
      <dgm:prSet presAssocID="{BFA0559B-86F7-4E57-A54D-127BC6B6C97D}" presName="node" presStyleLbl="node1" presStyleIdx="0" presStyleCnt="3" custLinFactNeighborX="6020" custLinFactNeighborY="-45401">
        <dgm:presLayoutVars>
          <dgm:bulletEnabled val="1"/>
        </dgm:presLayoutVars>
      </dgm:prSet>
      <dgm:spPr/>
    </dgm:pt>
    <dgm:pt modelId="{59346F9C-E7D0-44C8-9C37-1E01E4DC1269}" type="pres">
      <dgm:prSet presAssocID="{FF40C754-2E50-448D-9F3C-5790D84469C9}" presName="sibTrans" presStyleLbl="sibTrans2D1" presStyleIdx="0" presStyleCnt="2" custAng="10800000" custFlipHor="1" custScaleX="153107" custScaleY="83144" custLinFactNeighborX="6407" custLinFactNeighborY="-57"/>
      <dgm:spPr/>
    </dgm:pt>
    <dgm:pt modelId="{C41BCD75-564F-4F62-822F-FA10450E8F31}" type="pres">
      <dgm:prSet presAssocID="{FF40C754-2E50-448D-9F3C-5790D84469C9}" presName="connectorText" presStyleLbl="sibTrans2D1" presStyleIdx="0" presStyleCnt="2"/>
      <dgm:spPr/>
    </dgm:pt>
    <dgm:pt modelId="{3C867BD8-B4DE-4571-8C33-363D1EA674AF}" type="pres">
      <dgm:prSet presAssocID="{85E18F6B-C705-45AF-BDF1-A7AF1336FE36}" presName="node" presStyleLbl="node1" presStyleIdx="1" presStyleCnt="3" custLinFactNeighborX="45167" custLinFactNeighborY="-38821">
        <dgm:presLayoutVars>
          <dgm:bulletEnabled val="1"/>
        </dgm:presLayoutVars>
      </dgm:prSet>
      <dgm:spPr/>
    </dgm:pt>
    <dgm:pt modelId="{F36A4A13-88AB-41EB-BAF3-19C9C68584D0}" type="pres">
      <dgm:prSet presAssocID="{E1B52FBA-380F-4261-8A43-D35E6552768F}" presName="sibTrans" presStyleLbl="sibTrans2D1" presStyleIdx="1" presStyleCnt="2" custAng="7904506" custScaleX="46381" custScaleY="166597" custLinFactX="-19159" custLinFactNeighborX="-100000" custLinFactNeighborY="-12218"/>
      <dgm:spPr/>
    </dgm:pt>
    <dgm:pt modelId="{98DD7692-C6F6-46AB-A97C-75C265B9E288}" type="pres">
      <dgm:prSet presAssocID="{E1B52FBA-380F-4261-8A43-D35E6552768F}" presName="connectorText" presStyleLbl="sibTrans2D1" presStyleIdx="1" presStyleCnt="2"/>
      <dgm:spPr/>
    </dgm:pt>
    <dgm:pt modelId="{C81EE836-FB0A-4E49-9E50-06E7E8AAE3D4}" type="pres">
      <dgm:prSet presAssocID="{2717541F-CE02-4A64-B889-565F09507FEC}" presName="node" presStyleLbl="node1" presStyleIdx="2" presStyleCnt="3" custScaleX="143040" custScaleY="79580" custLinFactX="-100000" custLinFactY="41353" custLinFactNeighborX="-124202" custLinFactNeighborY="100000">
        <dgm:presLayoutVars>
          <dgm:bulletEnabled val="1"/>
        </dgm:presLayoutVars>
      </dgm:prSet>
      <dgm:spPr/>
    </dgm:pt>
  </dgm:ptLst>
  <dgm:cxnLst>
    <dgm:cxn modelId="{67E44F16-3C17-4AB0-BB27-E02923397D2F}" type="presOf" srcId="{FF40C754-2E50-448D-9F3C-5790D84469C9}" destId="{C41BCD75-564F-4F62-822F-FA10450E8F31}" srcOrd="1" destOrd="0" presId="urn:microsoft.com/office/officeart/2005/8/layout/process1"/>
    <dgm:cxn modelId="{56210717-AD01-4F63-BFF0-EC8DBA55B667}" srcId="{19F4ADCC-0D0A-418C-BAB2-8CA944BB3483}" destId="{85E18F6B-C705-45AF-BDF1-A7AF1336FE36}" srcOrd="1" destOrd="0" parTransId="{68851A65-4C70-4C4A-A8F3-74A30EF8DA13}" sibTransId="{E1B52FBA-380F-4261-8A43-D35E6552768F}"/>
    <dgm:cxn modelId="{5DD2A31D-98F8-4FA8-96ED-6808C5F3C2A6}" type="presOf" srcId="{2717541F-CE02-4A64-B889-565F09507FEC}" destId="{C81EE836-FB0A-4E49-9E50-06E7E8AAE3D4}" srcOrd="0" destOrd="0" presId="urn:microsoft.com/office/officeart/2005/8/layout/process1"/>
    <dgm:cxn modelId="{CC27692F-36B1-45A6-A746-4AF81E1E9AEE}" type="presOf" srcId="{E1B52FBA-380F-4261-8A43-D35E6552768F}" destId="{F36A4A13-88AB-41EB-BAF3-19C9C68584D0}" srcOrd="0" destOrd="0" presId="urn:microsoft.com/office/officeart/2005/8/layout/process1"/>
    <dgm:cxn modelId="{984C6763-A51D-4E06-B73B-F59338FBA7FA}" type="presOf" srcId="{FF40C754-2E50-448D-9F3C-5790D84469C9}" destId="{59346F9C-E7D0-44C8-9C37-1E01E4DC1269}" srcOrd="0" destOrd="0" presId="urn:microsoft.com/office/officeart/2005/8/layout/process1"/>
    <dgm:cxn modelId="{B3BBAF63-5461-4171-BE5F-597812EDE48F}" type="presOf" srcId="{E1B52FBA-380F-4261-8A43-D35E6552768F}" destId="{98DD7692-C6F6-46AB-A97C-75C265B9E288}" srcOrd="1" destOrd="0" presId="urn:microsoft.com/office/officeart/2005/8/layout/process1"/>
    <dgm:cxn modelId="{5AEA848F-7E3A-4B5B-9649-09C09B303E1C}" type="presOf" srcId="{BFA0559B-86F7-4E57-A54D-127BC6B6C97D}" destId="{5E3F0761-505E-45D4-964A-7D637147BEDB}" srcOrd="0" destOrd="0" presId="urn:microsoft.com/office/officeart/2005/8/layout/process1"/>
    <dgm:cxn modelId="{8FC09BC4-744B-456D-AECB-720698457443}" type="presOf" srcId="{19F4ADCC-0D0A-418C-BAB2-8CA944BB3483}" destId="{1B983C63-58F6-4E58-8395-5A40D2D3F945}" srcOrd="0" destOrd="0" presId="urn:microsoft.com/office/officeart/2005/8/layout/process1"/>
    <dgm:cxn modelId="{B27CE8C4-4794-485B-81EF-F8792F30F8DA}" srcId="{19F4ADCC-0D0A-418C-BAB2-8CA944BB3483}" destId="{BFA0559B-86F7-4E57-A54D-127BC6B6C97D}" srcOrd="0" destOrd="0" parTransId="{4680FE2F-B345-4939-922E-8103B5CB9C3C}" sibTransId="{FF40C754-2E50-448D-9F3C-5790D84469C9}"/>
    <dgm:cxn modelId="{E117D6C7-341F-460B-B049-BE41042D33DF}" type="presOf" srcId="{85E18F6B-C705-45AF-BDF1-A7AF1336FE36}" destId="{3C867BD8-B4DE-4571-8C33-363D1EA674AF}" srcOrd="0" destOrd="0" presId="urn:microsoft.com/office/officeart/2005/8/layout/process1"/>
    <dgm:cxn modelId="{735944C9-7B0C-488E-8484-EC6CDAE42232}" srcId="{19F4ADCC-0D0A-418C-BAB2-8CA944BB3483}" destId="{2717541F-CE02-4A64-B889-565F09507FEC}" srcOrd="2" destOrd="0" parTransId="{915D0EE3-720D-4452-B86E-8CB19E3208F5}" sibTransId="{AA00C557-2310-4D8B-BD31-62F705D8E4AB}"/>
    <dgm:cxn modelId="{A4BDCFE3-BF94-43C4-8326-62B116A33246}" type="presParOf" srcId="{1B983C63-58F6-4E58-8395-5A40D2D3F945}" destId="{5E3F0761-505E-45D4-964A-7D637147BEDB}" srcOrd="0" destOrd="0" presId="urn:microsoft.com/office/officeart/2005/8/layout/process1"/>
    <dgm:cxn modelId="{4F62B760-DA1D-4108-9316-E5DE6D34A490}" type="presParOf" srcId="{1B983C63-58F6-4E58-8395-5A40D2D3F945}" destId="{59346F9C-E7D0-44C8-9C37-1E01E4DC1269}" srcOrd="1" destOrd="0" presId="urn:microsoft.com/office/officeart/2005/8/layout/process1"/>
    <dgm:cxn modelId="{8EDC80EB-D5EE-4806-A662-2A5F6AFD6285}" type="presParOf" srcId="{59346F9C-E7D0-44C8-9C37-1E01E4DC1269}" destId="{C41BCD75-564F-4F62-822F-FA10450E8F31}" srcOrd="0" destOrd="0" presId="urn:microsoft.com/office/officeart/2005/8/layout/process1"/>
    <dgm:cxn modelId="{EE78C0A6-9E35-4E7D-AC3D-F0F2B303C1CE}" type="presParOf" srcId="{1B983C63-58F6-4E58-8395-5A40D2D3F945}" destId="{3C867BD8-B4DE-4571-8C33-363D1EA674AF}" srcOrd="2" destOrd="0" presId="urn:microsoft.com/office/officeart/2005/8/layout/process1"/>
    <dgm:cxn modelId="{9371C9F3-28DA-434F-858B-05D4B1F46DFF}" type="presParOf" srcId="{1B983C63-58F6-4E58-8395-5A40D2D3F945}" destId="{F36A4A13-88AB-41EB-BAF3-19C9C68584D0}" srcOrd="3" destOrd="0" presId="urn:microsoft.com/office/officeart/2005/8/layout/process1"/>
    <dgm:cxn modelId="{EDF20A18-47CC-4966-8E59-769F6FF25FDD}" type="presParOf" srcId="{F36A4A13-88AB-41EB-BAF3-19C9C68584D0}" destId="{98DD7692-C6F6-46AB-A97C-75C265B9E288}" srcOrd="0" destOrd="0" presId="urn:microsoft.com/office/officeart/2005/8/layout/process1"/>
    <dgm:cxn modelId="{5C7046A8-1B50-4F42-96CD-B2961C263BF9}" type="presParOf" srcId="{1B983C63-58F6-4E58-8395-5A40D2D3F945}" destId="{C81EE836-FB0A-4E49-9E50-06E7E8AAE3D4}"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B25E57-F4FA-43A7-880D-D49D16FC75CF}" type="doc">
      <dgm:prSet loTypeId="urn:microsoft.com/office/officeart/2005/8/layout/process1" loCatId="process" qsTypeId="urn:microsoft.com/office/officeart/2005/8/quickstyle/simple1" qsCatId="simple" csTypeId="urn:microsoft.com/office/officeart/2005/8/colors/accent1_2" csCatId="accent1" phldr="1"/>
      <dgm:spPr/>
    </dgm:pt>
    <dgm:pt modelId="{BDCEB302-51B5-4F75-83E5-0150270C623C}">
      <dgm:prSet phldrT="[Testo]"/>
      <dgm:spPr>
        <a:xfrm>
          <a:off x="3954" y="899285"/>
          <a:ext cx="1181955" cy="1772933"/>
        </a:xfrm>
        <a:prstGeom prst="roundRect">
          <a:avLst>
            <a:gd name="adj" fmla="val 10000"/>
          </a:avLst>
        </a:prstGeom>
        <a:solidFill>
          <a:srgbClr val="F07F09">
            <a:hueOff val="0"/>
            <a:satOff val="0"/>
            <a:lumOff val="0"/>
            <a:alphaOff val="0"/>
          </a:srgbClr>
        </a:solidFill>
        <a:ln w="19050" cap="rnd" cmpd="sng" algn="ctr">
          <a:solidFill>
            <a:sysClr val="window" lastClr="FFFFFF">
              <a:hueOff val="0"/>
              <a:satOff val="0"/>
              <a:lumOff val="0"/>
              <a:alphaOff val="0"/>
            </a:sysClr>
          </a:solidFill>
          <a:prstDash val="solid"/>
        </a:ln>
        <a:effectLst/>
      </dgm:spPr>
      <dgm:t>
        <a:bodyPr/>
        <a:lstStyle/>
        <a:p>
          <a:pPr>
            <a:buNone/>
          </a:pPr>
          <a:r>
            <a:rPr lang="it-IT" dirty="0">
              <a:solidFill>
                <a:sysClr val="window" lastClr="FFFFFF"/>
              </a:solidFill>
              <a:latin typeface="Corbel"/>
              <a:ea typeface="+mn-ea"/>
              <a:cs typeface="+mn-cs"/>
            </a:rPr>
            <a:t>Privato o soggetto passivo che non esercita la detrazione dell’iva</a:t>
          </a:r>
        </a:p>
      </dgm:t>
    </dgm:pt>
    <dgm:pt modelId="{AD8535AF-FB15-419B-8B72-B37105BC15EA}" type="parTrans" cxnId="{42DE46FF-2884-4936-AB73-1C32B563459C}">
      <dgm:prSet/>
      <dgm:spPr/>
      <dgm:t>
        <a:bodyPr/>
        <a:lstStyle/>
        <a:p>
          <a:endParaRPr lang="it-IT"/>
        </a:p>
      </dgm:t>
    </dgm:pt>
    <dgm:pt modelId="{CB75A8EA-3247-4588-90A7-369D9A86DFB8}" type="sibTrans" cxnId="{42DE46FF-2884-4936-AB73-1C32B563459C}">
      <dgm:prSet/>
      <dgm:spPr>
        <a:xfrm>
          <a:off x="1304105" y="1639189"/>
          <a:ext cx="250574" cy="293125"/>
        </a:xfrm>
        <a:prstGeom prst="rightArrow">
          <a:avLst>
            <a:gd name="adj1" fmla="val 60000"/>
            <a:gd name="adj2" fmla="val 50000"/>
          </a:avLst>
        </a:prstGeom>
        <a:solidFill>
          <a:srgbClr val="F07F09">
            <a:tint val="60000"/>
            <a:hueOff val="0"/>
            <a:satOff val="0"/>
            <a:lumOff val="0"/>
            <a:alphaOff val="0"/>
          </a:srgbClr>
        </a:solidFill>
        <a:ln>
          <a:noFill/>
        </a:ln>
        <a:effectLst/>
      </dgm:spPr>
      <dgm:t>
        <a:bodyPr/>
        <a:lstStyle/>
        <a:p>
          <a:pPr>
            <a:buNone/>
          </a:pPr>
          <a:endParaRPr lang="it-IT">
            <a:solidFill>
              <a:sysClr val="window" lastClr="FFFFFF"/>
            </a:solidFill>
            <a:latin typeface="Corbel"/>
            <a:ea typeface="+mn-ea"/>
            <a:cs typeface="+mn-cs"/>
          </a:endParaRPr>
        </a:p>
      </dgm:t>
    </dgm:pt>
    <dgm:pt modelId="{D15DC281-E7D4-42E4-B8C8-01F0BCD6A215}">
      <dgm:prSet phldrT="[Testo]"/>
      <dgm:spPr>
        <a:xfrm>
          <a:off x="1658692" y="899285"/>
          <a:ext cx="1181955" cy="1772933"/>
        </a:xfrm>
        <a:prstGeom prst="roundRect">
          <a:avLst>
            <a:gd name="adj" fmla="val 10000"/>
          </a:avLst>
        </a:prstGeom>
        <a:solidFill>
          <a:srgbClr val="F07F09">
            <a:hueOff val="0"/>
            <a:satOff val="0"/>
            <a:lumOff val="0"/>
            <a:alphaOff val="0"/>
          </a:srgbClr>
        </a:solidFill>
        <a:ln w="19050" cap="rnd" cmpd="sng" algn="ctr">
          <a:solidFill>
            <a:sysClr val="window" lastClr="FFFFFF">
              <a:hueOff val="0"/>
              <a:satOff val="0"/>
              <a:lumOff val="0"/>
              <a:alphaOff val="0"/>
            </a:sysClr>
          </a:solidFill>
          <a:prstDash val="solid"/>
        </a:ln>
        <a:effectLst/>
      </dgm:spPr>
      <dgm:t>
        <a:bodyPr/>
        <a:lstStyle/>
        <a:p>
          <a:pPr>
            <a:buNone/>
          </a:pPr>
          <a:r>
            <a:rPr lang="it-IT" dirty="0">
              <a:solidFill>
                <a:sysClr val="window" lastClr="FFFFFF"/>
              </a:solidFill>
              <a:latin typeface="Corbel"/>
              <a:ea typeface="+mn-ea"/>
              <a:cs typeface="+mn-cs"/>
            </a:rPr>
            <a:t>Galleria o casa d’asta</a:t>
          </a:r>
        </a:p>
      </dgm:t>
    </dgm:pt>
    <dgm:pt modelId="{D00DDD9C-47E1-4069-90E6-F8C0BAEA1B12}" type="parTrans" cxnId="{3FA45F58-8490-41C1-8026-84BDFF663624}">
      <dgm:prSet/>
      <dgm:spPr/>
      <dgm:t>
        <a:bodyPr/>
        <a:lstStyle/>
        <a:p>
          <a:endParaRPr lang="it-IT"/>
        </a:p>
      </dgm:t>
    </dgm:pt>
    <dgm:pt modelId="{053E18AB-B1BD-493B-AEED-447E71822B39}" type="sibTrans" cxnId="{3FA45F58-8490-41C1-8026-84BDFF663624}">
      <dgm:prSet/>
      <dgm:spPr>
        <a:xfrm>
          <a:off x="2958843" y="1639189"/>
          <a:ext cx="250574" cy="293125"/>
        </a:xfrm>
        <a:prstGeom prst="rightArrow">
          <a:avLst>
            <a:gd name="adj1" fmla="val 60000"/>
            <a:gd name="adj2" fmla="val 50000"/>
          </a:avLst>
        </a:prstGeom>
        <a:solidFill>
          <a:srgbClr val="F07F09">
            <a:tint val="60000"/>
            <a:hueOff val="0"/>
            <a:satOff val="0"/>
            <a:lumOff val="0"/>
            <a:alphaOff val="0"/>
          </a:srgbClr>
        </a:solidFill>
        <a:ln>
          <a:noFill/>
        </a:ln>
        <a:effectLst/>
      </dgm:spPr>
      <dgm:t>
        <a:bodyPr/>
        <a:lstStyle/>
        <a:p>
          <a:pPr>
            <a:buNone/>
          </a:pPr>
          <a:endParaRPr lang="it-IT">
            <a:solidFill>
              <a:sysClr val="window" lastClr="FFFFFF"/>
            </a:solidFill>
            <a:latin typeface="Corbel"/>
            <a:ea typeface="+mn-ea"/>
            <a:cs typeface="+mn-cs"/>
          </a:endParaRPr>
        </a:p>
      </dgm:t>
    </dgm:pt>
    <dgm:pt modelId="{32076135-005E-4909-861C-D5B0B4A13463}">
      <dgm:prSet phldrT="[Testo]"/>
      <dgm:spPr>
        <a:xfrm>
          <a:off x="3313430" y="899285"/>
          <a:ext cx="1181955" cy="1772933"/>
        </a:xfrm>
        <a:prstGeom prst="roundRect">
          <a:avLst>
            <a:gd name="adj" fmla="val 10000"/>
          </a:avLst>
        </a:prstGeom>
        <a:solidFill>
          <a:srgbClr val="F07F09">
            <a:hueOff val="0"/>
            <a:satOff val="0"/>
            <a:lumOff val="0"/>
            <a:alphaOff val="0"/>
          </a:srgbClr>
        </a:solidFill>
        <a:ln w="19050" cap="rnd" cmpd="sng" algn="ctr">
          <a:solidFill>
            <a:sysClr val="window" lastClr="FFFFFF">
              <a:hueOff val="0"/>
              <a:satOff val="0"/>
              <a:lumOff val="0"/>
              <a:alphaOff val="0"/>
            </a:sysClr>
          </a:solidFill>
          <a:prstDash val="solid"/>
        </a:ln>
        <a:effectLst/>
      </dgm:spPr>
      <dgm:t>
        <a:bodyPr/>
        <a:lstStyle/>
        <a:p>
          <a:pPr>
            <a:buNone/>
          </a:pPr>
          <a:r>
            <a:rPr lang="it-IT" dirty="0">
              <a:solidFill>
                <a:sysClr val="window" lastClr="FFFFFF"/>
              </a:solidFill>
              <a:latin typeface="Corbel"/>
              <a:ea typeface="+mn-ea"/>
              <a:cs typeface="+mn-cs"/>
            </a:rPr>
            <a:t>Cliente finale</a:t>
          </a:r>
        </a:p>
      </dgm:t>
    </dgm:pt>
    <dgm:pt modelId="{F9790517-167F-49D2-B397-B9B7AA22E764}" type="parTrans" cxnId="{D33669CE-DF8B-438B-8700-4DA448EF9E9B}">
      <dgm:prSet/>
      <dgm:spPr/>
      <dgm:t>
        <a:bodyPr/>
        <a:lstStyle/>
        <a:p>
          <a:endParaRPr lang="it-IT"/>
        </a:p>
      </dgm:t>
    </dgm:pt>
    <dgm:pt modelId="{E52291D8-719D-4A3A-83ED-C572E2F6F17D}" type="sibTrans" cxnId="{D33669CE-DF8B-438B-8700-4DA448EF9E9B}">
      <dgm:prSet/>
      <dgm:spPr/>
      <dgm:t>
        <a:bodyPr/>
        <a:lstStyle/>
        <a:p>
          <a:endParaRPr lang="it-IT"/>
        </a:p>
      </dgm:t>
    </dgm:pt>
    <dgm:pt modelId="{5E740F3F-CC5E-4F6A-BDDF-5C0ECFBEB551}" type="pres">
      <dgm:prSet presAssocID="{72B25E57-F4FA-43A7-880D-D49D16FC75CF}" presName="Name0" presStyleCnt="0">
        <dgm:presLayoutVars>
          <dgm:dir/>
          <dgm:resizeHandles val="exact"/>
        </dgm:presLayoutVars>
      </dgm:prSet>
      <dgm:spPr/>
    </dgm:pt>
    <dgm:pt modelId="{F2A05662-DC6E-49FD-BA8B-F8B95B49CDEF}" type="pres">
      <dgm:prSet presAssocID="{BDCEB302-51B5-4F75-83E5-0150270C623C}" presName="node" presStyleLbl="node1" presStyleIdx="0" presStyleCnt="3">
        <dgm:presLayoutVars>
          <dgm:bulletEnabled val="1"/>
        </dgm:presLayoutVars>
      </dgm:prSet>
      <dgm:spPr/>
    </dgm:pt>
    <dgm:pt modelId="{4E8E7D9A-0D56-48E1-86E2-1AA7146494E6}" type="pres">
      <dgm:prSet presAssocID="{CB75A8EA-3247-4588-90A7-369D9A86DFB8}" presName="sibTrans" presStyleLbl="sibTrans2D1" presStyleIdx="0" presStyleCnt="2"/>
      <dgm:spPr/>
    </dgm:pt>
    <dgm:pt modelId="{B8C9656D-60CA-46DC-A8FE-A87286E3535A}" type="pres">
      <dgm:prSet presAssocID="{CB75A8EA-3247-4588-90A7-369D9A86DFB8}" presName="connectorText" presStyleLbl="sibTrans2D1" presStyleIdx="0" presStyleCnt="2"/>
      <dgm:spPr/>
    </dgm:pt>
    <dgm:pt modelId="{7F1B9588-B599-4987-9407-BEDF49646391}" type="pres">
      <dgm:prSet presAssocID="{D15DC281-E7D4-42E4-B8C8-01F0BCD6A215}" presName="node" presStyleLbl="node1" presStyleIdx="1" presStyleCnt="3">
        <dgm:presLayoutVars>
          <dgm:bulletEnabled val="1"/>
        </dgm:presLayoutVars>
      </dgm:prSet>
      <dgm:spPr/>
    </dgm:pt>
    <dgm:pt modelId="{2DBBFF5A-BAFE-4409-8C9C-75B91D920FFD}" type="pres">
      <dgm:prSet presAssocID="{053E18AB-B1BD-493B-AEED-447E71822B39}" presName="sibTrans" presStyleLbl="sibTrans2D1" presStyleIdx="1" presStyleCnt="2"/>
      <dgm:spPr/>
    </dgm:pt>
    <dgm:pt modelId="{4F3FBFCA-C185-467D-BDD4-443061177F34}" type="pres">
      <dgm:prSet presAssocID="{053E18AB-B1BD-493B-AEED-447E71822B39}" presName="connectorText" presStyleLbl="sibTrans2D1" presStyleIdx="1" presStyleCnt="2"/>
      <dgm:spPr/>
    </dgm:pt>
    <dgm:pt modelId="{757EC3E8-7C61-43E8-B76F-78DE7FACF142}" type="pres">
      <dgm:prSet presAssocID="{32076135-005E-4909-861C-D5B0B4A13463}" presName="node" presStyleLbl="node1" presStyleIdx="2" presStyleCnt="3">
        <dgm:presLayoutVars>
          <dgm:bulletEnabled val="1"/>
        </dgm:presLayoutVars>
      </dgm:prSet>
      <dgm:spPr/>
    </dgm:pt>
  </dgm:ptLst>
  <dgm:cxnLst>
    <dgm:cxn modelId="{B4E74D27-A13C-4262-BD64-81AA79091CE8}" type="presOf" srcId="{D15DC281-E7D4-42E4-B8C8-01F0BCD6A215}" destId="{7F1B9588-B599-4987-9407-BEDF49646391}" srcOrd="0" destOrd="0" presId="urn:microsoft.com/office/officeart/2005/8/layout/process1"/>
    <dgm:cxn modelId="{B7005C3B-8384-429E-96D7-841D57D0F03C}" type="presOf" srcId="{32076135-005E-4909-861C-D5B0B4A13463}" destId="{757EC3E8-7C61-43E8-B76F-78DE7FACF142}" srcOrd="0" destOrd="0" presId="urn:microsoft.com/office/officeart/2005/8/layout/process1"/>
    <dgm:cxn modelId="{8474B65E-7FD0-4C3C-97F6-83CF810A19DB}" type="presOf" srcId="{053E18AB-B1BD-493B-AEED-447E71822B39}" destId="{4F3FBFCA-C185-467D-BDD4-443061177F34}" srcOrd="1" destOrd="0" presId="urn:microsoft.com/office/officeart/2005/8/layout/process1"/>
    <dgm:cxn modelId="{018C0F47-286A-485B-9DDF-8D8906A988DF}" type="presOf" srcId="{053E18AB-B1BD-493B-AEED-447E71822B39}" destId="{2DBBFF5A-BAFE-4409-8C9C-75B91D920FFD}" srcOrd="0" destOrd="0" presId="urn:microsoft.com/office/officeart/2005/8/layout/process1"/>
    <dgm:cxn modelId="{3FA45F58-8490-41C1-8026-84BDFF663624}" srcId="{72B25E57-F4FA-43A7-880D-D49D16FC75CF}" destId="{D15DC281-E7D4-42E4-B8C8-01F0BCD6A215}" srcOrd="1" destOrd="0" parTransId="{D00DDD9C-47E1-4069-90E6-F8C0BAEA1B12}" sibTransId="{053E18AB-B1BD-493B-AEED-447E71822B39}"/>
    <dgm:cxn modelId="{D5D4D3AD-5C95-4972-A6C4-B4F52B2431BF}" type="presOf" srcId="{BDCEB302-51B5-4F75-83E5-0150270C623C}" destId="{F2A05662-DC6E-49FD-BA8B-F8B95B49CDEF}" srcOrd="0" destOrd="0" presId="urn:microsoft.com/office/officeart/2005/8/layout/process1"/>
    <dgm:cxn modelId="{10A43CC0-9FC4-4A81-A5A5-DD2D8913413A}" type="presOf" srcId="{CB75A8EA-3247-4588-90A7-369D9A86DFB8}" destId="{4E8E7D9A-0D56-48E1-86E2-1AA7146494E6}" srcOrd="0" destOrd="0" presId="urn:microsoft.com/office/officeart/2005/8/layout/process1"/>
    <dgm:cxn modelId="{D33669CE-DF8B-438B-8700-4DA448EF9E9B}" srcId="{72B25E57-F4FA-43A7-880D-D49D16FC75CF}" destId="{32076135-005E-4909-861C-D5B0B4A13463}" srcOrd="2" destOrd="0" parTransId="{F9790517-167F-49D2-B397-B9B7AA22E764}" sibTransId="{E52291D8-719D-4A3A-83ED-C572E2F6F17D}"/>
    <dgm:cxn modelId="{91D710F3-1708-404E-9052-65BC112BA68C}" type="presOf" srcId="{72B25E57-F4FA-43A7-880D-D49D16FC75CF}" destId="{5E740F3F-CC5E-4F6A-BDDF-5C0ECFBEB551}" srcOrd="0" destOrd="0" presId="urn:microsoft.com/office/officeart/2005/8/layout/process1"/>
    <dgm:cxn modelId="{F007F2F3-E32D-493E-AE4A-A71CA26C705C}" type="presOf" srcId="{CB75A8EA-3247-4588-90A7-369D9A86DFB8}" destId="{B8C9656D-60CA-46DC-A8FE-A87286E3535A}" srcOrd="1" destOrd="0" presId="urn:microsoft.com/office/officeart/2005/8/layout/process1"/>
    <dgm:cxn modelId="{42DE46FF-2884-4936-AB73-1C32B563459C}" srcId="{72B25E57-F4FA-43A7-880D-D49D16FC75CF}" destId="{BDCEB302-51B5-4F75-83E5-0150270C623C}" srcOrd="0" destOrd="0" parTransId="{AD8535AF-FB15-419B-8B72-B37105BC15EA}" sibTransId="{CB75A8EA-3247-4588-90A7-369D9A86DFB8}"/>
    <dgm:cxn modelId="{50AD6578-8DDF-41D5-B54E-980783B9B6D4}" type="presParOf" srcId="{5E740F3F-CC5E-4F6A-BDDF-5C0ECFBEB551}" destId="{F2A05662-DC6E-49FD-BA8B-F8B95B49CDEF}" srcOrd="0" destOrd="0" presId="urn:microsoft.com/office/officeart/2005/8/layout/process1"/>
    <dgm:cxn modelId="{21341959-6057-4F42-924C-EB98F2704B56}" type="presParOf" srcId="{5E740F3F-CC5E-4F6A-BDDF-5C0ECFBEB551}" destId="{4E8E7D9A-0D56-48E1-86E2-1AA7146494E6}" srcOrd="1" destOrd="0" presId="urn:microsoft.com/office/officeart/2005/8/layout/process1"/>
    <dgm:cxn modelId="{5CE25E69-EB18-4AF5-8299-763B5E7615DB}" type="presParOf" srcId="{4E8E7D9A-0D56-48E1-86E2-1AA7146494E6}" destId="{B8C9656D-60CA-46DC-A8FE-A87286E3535A}" srcOrd="0" destOrd="0" presId="urn:microsoft.com/office/officeart/2005/8/layout/process1"/>
    <dgm:cxn modelId="{3E37AFBB-A006-470E-AA5B-E631BFDDCAD3}" type="presParOf" srcId="{5E740F3F-CC5E-4F6A-BDDF-5C0ECFBEB551}" destId="{7F1B9588-B599-4987-9407-BEDF49646391}" srcOrd="2" destOrd="0" presId="urn:microsoft.com/office/officeart/2005/8/layout/process1"/>
    <dgm:cxn modelId="{DCB466E8-E4D5-4B69-BA48-667B81500717}" type="presParOf" srcId="{5E740F3F-CC5E-4F6A-BDDF-5C0ECFBEB551}" destId="{2DBBFF5A-BAFE-4409-8C9C-75B91D920FFD}" srcOrd="3" destOrd="0" presId="urn:microsoft.com/office/officeart/2005/8/layout/process1"/>
    <dgm:cxn modelId="{6F3B7F8F-CBA0-42DE-A90E-8A25EDB7020F}" type="presParOf" srcId="{2DBBFF5A-BAFE-4409-8C9C-75B91D920FFD}" destId="{4F3FBFCA-C185-467D-BDD4-443061177F34}" srcOrd="0" destOrd="0" presId="urn:microsoft.com/office/officeart/2005/8/layout/process1"/>
    <dgm:cxn modelId="{8D32EA42-A7C5-4A09-8432-CD0B14CAB26C}" type="presParOf" srcId="{5E740F3F-CC5E-4F6A-BDDF-5C0ECFBEB551}" destId="{757EC3E8-7C61-43E8-B76F-78DE7FACF142}"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D46EA9-0A48-4AA1-A0F6-2AE613B355DD}"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it-IT"/>
        </a:p>
      </dgm:t>
    </dgm:pt>
    <dgm:pt modelId="{5CE8E03B-C85B-4D2D-9986-407378528210}">
      <dgm:prSet phldrT="[Testo]"/>
      <dgm:spPr>
        <a:xfrm>
          <a:off x="441988" y="814957"/>
          <a:ext cx="1215468" cy="721914"/>
        </a:xfrm>
        <a:prstGeom prst="rect">
          <a:avLst/>
        </a:prstGeom>
        <a:noFill/>
        <a:ln w="19050" cap="rnd" cmpd="sng" algn="ctr">
          <a:noFill/>
          <a:prstDash val="solid"/>
        </a:ln>
        <a:effectLst/>
        <a:sp3d/>
      </dgm:spPr>
      <dgm:t>
        <a:bodyPr/>
        <a:lstStyle/>
        <a:p>
          <a:pPr>
            <a:buNone/>
          </a:pPr>
          <a:r>
            <a:rPr lang="it-IT" dirty="0">
              <a:solidFill>
                <a:sysClr val="window" lastClr="FFFFFF"/>
              </a:solidFill>
              <a:latin typeface="Corbel"/>
              <a:ea typeface="+mn-ea"/>
              <a:cs typeface="+mn-cs"/>
            </a:rPr>
            <a:t>22%</a:t>
          </a:r>
        </a:p>
      </dgm:t>
    </dgm:pt>
    <dgm:pt modelId="{408A59CC-F6AA-40D5-AD5D-D480BD41E18A}" type="parTrans" cxnId="{39B31A3D-430B-4320-8ADB-0580BBF03CB3}">
      <dgm:prSet/>
      <dgm:spPr/>
      <dgm:t>
        <a:bodyPr/>
        <a:lstStyle/>
        <a:p>
          <a:endParaRPr lang="it-IT"/>
        </a:p>
      </dgm:t>
    </dgm:pt>
    <dgm:pt modelId="{B1B16C22-D2C8-4859-9155-707411E5C103}" type="sibTrans" cxnId="{39B31A3D-430B-4320-8ADB-0580BBF03CB3}">
      <dgm:prSet/>
      <dgm:spPr/>
      <dgm:t>
        <a:bodyPr/>
        <a:lstStyle/>
        <a:p>
          <a:endParaRPr lang="it-IT"/>
        </a:p>
      </dgm:t>
    </dgm:pt>
    <dgm:pt modelId="{69949E3D-298E-42FD-B7FB-392D63C239D4}">
      <dgm:prSet phldrT="[Testo]"/>
      <dgm:spPr>
        <a:xfrm>
          <a:off x="1841618" y="1050684"/>
          <a:ext cx="1436462" cy="721914"/>
        </a:xfrm>
        <a:prstGeom prst="rect">
          <a:avLst/>
        </a:prstGeom>
        <a:noFill/>
        <a:ln w="19050" cap="rnd" cmpd="sng" algn="ctr">
          <a:noFill/>
          <a:prstDash val="solid"/>
        </a:ln>
        <a:effectLst/>
        <a:sp3d/>
      </dgm:spPr>
      <dgm:t>
        <a:bodyPr/>
        <a:lstStyle/>
        <a:p>
          <a:pPr>
            <a:buNone/>
          </a:pPr>
          <a:r>
            <a:rPr lang="it-IT" dirty="0">
              <a:solidFill>
                <a:sysClr val="window" lastClr="FFFFFF"/>
              </a:solidFill>
              <a:latin typeface="Corbel"/>
              <a:ea typeface="+mn-ea"/>
              <a:cs typeface="+mn-cs"/>
            </a:rPr>
            <a:t>10%</a:t>
          </a:r>
        </a:p>
      </dgm:t>
    </dgm:pt>
    <dgm:pt modelId="{9925EC6D-9CCF-4F61-B6CA-A15AD45053A1}" type="parTrans" cxnId="{E4EBEE5E-5BDB-47B0-8539-55221327B980}">
      <dgm:prSet/>
      <dgm:spPr/>
      <dgm:t>
        <a:bodyPr/>
        <a:lstStyle/>
        <a:p>
          <a:endParaRPr lang="it-IT"/>
        </a:p>
      </dgm:t>
    </dgm:pt>
    <dgm:pt modelId="{D8AED77F-1A89-42E1-B3E0-54AF1D7E51F4}" type="sibTrans" cxnId="{E4EBEE5E-5BDB-47B0-8539-55221327B980}">
      <dgm:prSet/>
      <dgm:spPr/>
      <dgm:t>
        <a:bodyPr/>
        <a:lstStyle/>
        <a:p>
          <a:endParaRPr lang="it-IT"/>
        </a:p>
      </dgm:t>
    </dgm:pt>
    <dgm:pt modelId="{BDD53B79-A865-48BF-92E0-BEE9CD1BA198}" type="pres">
      <dgm:prSet presAssocID="{3CD46EA9-0A48-4AA1-A0F6-2AE613B355DD}" presName="compositeShape" presStyleCnt="0">
        <dgm:presLayoutVars>
          <dgm:chMax val="2"/>
          <dgm:dir/>
          <dgm:resizeHandles val="exact"/>
        </dgm:presLayoutVars>
      </dgm:prSet>
      <dgm:spPr/>
    </dgm:pt>
    <dgm:pt modelId="{5CED1F2B-DAE4-4379-AC68-883A0DC8ECAA}" type="pres">
      <dgm:prSet presAssocID="{3CD46EA9-0A48-4AA1-A0F6-2AE613B355DD}" presName="ribbon" presStyleLbl="node1" presStyleIdx="0" presStyleCnt="1"/>
      <dgm:spPr>
        <a:xfrm>
          <a:off x="0" y="557130"/>
          <a:ext cx="3683237" cy="1473294"/>
        </a:xfrm>
        <a:prstGeom prst="leftRightRibbon">
          <a:avLst/>
        </a:prstGeom>
        <a:solidFill>
          <a:srgbClr val="F07F09">
            <a:hueOff val="0"/>
            <a:satOff val="0"/>
            <a:lumOff val="0"/>
            <a:alphaOff val="0"/>
          </a:srgbClr>
        </a:solidFill>
        <a:ln w="19050" cap="rnd" cmpd="sng" algn="ctr">
          <a:solidFill>
            <a:sysClr val="window" lastClr="FFFFFF">
              <a:hueOff val="0"/>
              <a:satOff val="0"/>
              <a:lumOff val="0"/>
              <a:alphaOff val="0"/>
            </a:sysClr>
          </a:solidFill>
          <a:prstDash val="solid"/>
        </a:ln>
        <a:effectLst/>
      </dgm:spPr>
    </dgm:pt>
    <dgm:pt modelId="{0086876A-0E60-497A-BD4B-D97DFCC459C3}" type="pres">
      <dgm:prSet presAssocID="{3CD46EA9-0A48-4AA1-A0F6-2AE613B355DD}" presName="leftArrowText" presStyleLbl="node1" presStyleIdx="0" presStyleCnt="1">
        <dgm:presLayoutVars>
          <dgm:chMax val="0"/>
          <dgm:bulletEnabled val="1"/>
        </dgm:presLayoutVars>
      </dgm:prSet>
      <dgm:spPr/>
    </dgm:pt>
    <dgm:pt modelId="{5D7F597C-5D87-45F3-8814-29BDC54D0F82}" type="pres">
      <dgm:prSet presAssocID="{3CD46EA9-0A48-4AA1-A0F6-2AE613B355DD}" presName="rightArrowText" presStyleLbl="node1" presStyleIdx="0" presStyleCnt="1">
        <dgm:presLayoutVars>
          <dgm:chMax val="0"/>
          <dgm:bulletEnabled val="1"/>
        </dgm:presLayoutVars>
      </dgm:prSet>
      <dgm:spPr/>
    </dgm:pt>
  </dgm:ptLst>
  <dgm:cxnLst>
    <dgm:cxn modelId="{ED4C5B38-1509-4881-B64E-0CD5FF299406}" type="presOf" srcId="{69949E3D-298E-42FD-B7FB-392D63C239D4}" destId="{5D7F597C-5D87-45F3-8814-29BDC54D0F82}" srcOrd="0" destOrd="0" presId="urn:microsoft.com/office/officeart/2005/8/layout/arrow6"/>
    <dgm:cxn modelId="{39B31A3D-430B-4320-8ADB-0580BBF03CB3}" srcId="{3CD46EA9-0A48-4AA1-A0F6-2AE613B355DD}" destId="{5CE8E03B-C85B-4D2D-9986-407378528210}" srcOrd="0" destOrd="0" parTransId="{408A59CC-F6AA-40D5-AD5D-D480BD41E18A}" sibTransId="{B1B16C22-D2C8-4859-9155-707411E5C103}"/>
    <dgm:cxn modelId="{E4EBEE5E-5BDB-47B0-8539-55221327B980}" srcId="{3CD46EA9-0A48-4AA1-A0F6-2AE613B355DD}" destId="{69949E3D-298E-42FD-B7FB-392D63C239D4}" srcOrd="1" destOrd="0" parTransId="{9925EC6D-9CCF-4F61-B6CA-A15AD45053A1}" sibTransId="{D8AED77F-1A89-42E1-B3E0-54AF1D7E51F4}"/>
    <dgm:cxn modelId="{3CB3B371-679B-43C6-B047-B32AFE557D12}" type="presOf" srcId="{5CE8E03B-C85B-4D2D-9986-407378528210}" destId="{0086876A-0E60-497A-BD4B-D97DFCC459C3}" srcOrd="0" destOrd="0" presId="urn:microsoft.com/office/officeart/2005/8/layout/arrow6"/>
    <dgm:cxn modelId="{A57978F8-E37F-4D89-97AD-DFD9881F7EF8}" type="presOf" srcId="{3CD46EA9-0A48-4AA1-A0F6-2AE613B355DD}" destId="{BDD53B79-A865-48BF-92E0-BEE9CD1BA198}" srcOrd="0" destOrd="0" presId="urn:microsoft.com/office/officeart/2005/8/layout/arrow6"/>
    <dgm:cxn modelId="{7FA4C661-EF5F-4982-9257-870E44662A2E}" type="presParOf" srcId="{BDD53B79-A865-48BF-92E0-BEE9CD1BA198}" destId="{5CED1F2B-DAE4-4379-AC68-883A0DC8ECAA}" srcOrd="0" destOrd="0" presId="urn:microsoft.com/office/officeart/2005/8/layout/arrow6"/>
    <dgm:cxn modelId="{CBC2B42E-4632-4BF3-A681-8E8A4B28A329}" type="presParOf" srcId="{BDD53B79-A865-48BF-92E0-BEE9CD1BA198}" destId="{0086876A-0E60-497A-BD4B-D97DFCC459C3}" srcOrd="1" destOrd="0" presId="urn:microsoft.com/office/officeart/2005/8/layout/arrow6"/>
    <dgm:cxn modelId="{DE1840B6-B624-4C60-855A-BAE86C6B9689}" type="presParOf" srcId="{BDD53B79-A865-48BF-92E0-BEE9CD1BA198}" destId="{5D7F597C-5D87-45F3-8814-29BDC54D0F82}"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F7CF7-8A0B-4347-BE59-0A13EBF9BC06}">
      <dsp:nvSpPr>
        <dsp:cNvPr id="0" name=""/>
        <dsp:cNvSpPr/>
      </dsp:nvSpPr>
      <dsp:spPr>
        <a:xfrm>
          <a:off x="39458" y="456290"/>
          <a:ext cx="1979496" cy="2022798"/>
        </a:xfrm>
        <a:prstGeom prst="roundRect">
          <a:avLst>
            <a:gd name="adj" fmla="val 10000"/>
          </a:avLst>
        </a:prstGeom>
        <a:solidFill>
          <a:srgbClr val="F07F09">
            <a:hueOff val="0"/>
            <a:satOff val="0"/>
            <a:lumOff val="0"/>
            <a:alphaOff val="0"/>
          </a:srgbClr>
        </a:solidFill>
        <a:ln w="19050"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solidFill>
                <a:sysClr val="window" lastClr="FFFFFF"/>
              </a:solidFill>
              <a:latin typeface="Corbel"/>
              <a:ea typeface="+mn-ea"/>
              <a:cs typeface="+mn-cs"/>
            </a:rPr>
            <a:t>Proprietario dell’opera</a:t>
          </a:r>
        </a:p>
      </dsp:txBody>
      <dsp:txXfrm>
        <a:off x="97435" y="514267"/>
        <a:ext cx="1863542" cy="1906844"/>
      </dsp:txXfrm>
    </dsp:sp>
    <dsp:sp modelId="{69A0E86A-3F3D-4C95-B85B-9E6F3CBDA0D3}">
      <dsp:nvSpPr>
        <dsp:cNvPr id="0" name=""/>
        <dsp:cNvSpPr/>
      </dsp:nvSpPr>
      <dsp:spPr>
        <a:xfrm rot="17547">
          <a:off x="2208693" y="1229278"/>
          <a:ext cx="402255" cy="490915"/>
        </a:xfrm>
        <a:prstGeom prst="rightArrow">
          <a:avLst>
            <a:gd name="adj1" fmla="val 60000"/>
            <a:gd name="adj2" fmla="val 50000"/>
          </a:avLst>
        </a:prstGeom>
        <a:solidFill>
          <a:srgbClr val="F07F09">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it-IT" sz="1400" kern="1200">
            <a:solidFill>
              <a:sysClr val="window" lastClr="FFFFFF"/>
            </a:solidFill>
            <a:latin typeface="Corbel"/>
            <a:ea typeface="+mn-ea"/>
            <a:cs typeface="+mn-cs"/>
          </a:endParaRPr>
        </a:p>
      </dsp:txBody>
      <dsp:txXfrm>
        <a:off x="2208694" y="1327153"/>
        <a:ext cx="281579" cy="294549"/>
      </dsp:txXfrm>
    </dsp:sp>
    <dsp:sp modelId="{C2647680-2DA0-4DD7-AC1A-E50047547C45}">
      <dsp:nvSpPr>
        <dsp:cNvPr id="0" name=""/>
        <dsp:cNvSpPr/>
      </dsp:nvSpPr>
      <dsp:spPr>
        <a:xfrm>
          <a:off x="2777918" y="470267"/>
          <a:ext cx="1979496" cy="2022798"/>
        </a:xfrm>
        <a:prstGeom prst="roundRect">
          <a:avLst>
            <a:gd name="adj" fmla="val 10000"/>
          </a:avLst>
        </a:prstGeom>
        <a:solidFill>
          <a:srgbClr val="F07F09">
            <a:hueOff val="0"/>
            <a:satOff val="0"/>
            <a:lumOff val="0"/>
            <a:alphaOff val="0"/>
          </a:srgbClr>
        </a:solidFill>
        <a:ln w="19050"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solidFill>
                <a:sysClr val="window" lastClr="FFFFFF"/>
              </a:solidFill>
              <a:latin typeface="Corbel"/>
              <a:ea typeface="+mn-ea"/>
              <a:cs typeface="+mn-cs"/>
            </a:rPr>
            <a:t>Agente soggetto passivo iva (l’aliquota iva dipende dalla territorialità e dalla natura del cliente)</a:t>
          </a:r>
        </a:p>
      </dsp:txBody>
      <dsp:txXfrm>
        <a:off x="2835895" y="528244"/>
        <a:ext cx="1863542" cy="1906844"/>
      </dsp:txXfrm>
    </dsp:sp>
    <dsp:sp modelId="{DAB6FC9C-82BA-4413-A99D-C084688D1EA3}">
      <dsp:nvSpPr>
        <dsp:cNvPr id="0" name=""/>
        <dsp:cNvSpPr/>
      </dsp:nvSpPr>
      <dsp:spPr>
        <a:xfrm>
          <a:off x="4955364" y="1236209"/>
          <a:ext cx="419653" cy="490915"/>
        </a:xfrm>
        <a:prstGeom prst="rightArrow">
          <a:avLst>
            <a:gd name="adj1" fmla="val 60000"/>
            <a:gd name="adj2" fmla="val 50000"/>
          </a:avLst>
        </a:prstGeom>
        <a:solidFill>
          <a:srgbClr val="F07F09">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it-IT" sz="1400" kern="1200">
            <a:solidFill>
              <a:sysClr val="window" lastClr="FFFFFF"/>
            </a:solidFill>
            <a:latin typeface="Corbel"/>
            <a:ea typeface="+mn-ea"/>
            <a:cs typeface="+mn-cs"/>
          </a:endParaRPr>
        </a:p>
      </dsp:txBody>
      <dsp:txXfrm>
        <a:off x="4955364" y="1334392"/>
        <a:ext cx="293757" cy="294549"/>
      </dsp:txXfrm>
    </dsp:sp>
    <dsp:sp modelId="{24FB0382-A58A-466A-801B-993158003412}">
      <dsp:nvSpPr>
        <dsp:cNvPr id="0" name=""/>
        <dsp:cNvSpPr/>
      </dsp:nvSpPr>
      <dsp:spPr>
        <a:xfrm>
          <a:off x="5549213" y="470267"/>
          <a:ext cx="1979496" cy="2022798"/>
        </a:xfrm>
        <a:prstGeom prst="roundRect">
          <a:avLst>
            <a:gd name="adj" fmla="val 10000"/>
          </a:avLst>
        </a:prstGeom>
        <a:solidFill>
          <a:srgbClr val="F07F09">
            <a:hueOff val="0"/>
            <a:satOff val="0"/>
            <a:lumOff val="0"/>
            <a:alphaOff val="0"/>
          </a:srgbClr>
        </a:solidFill>
        <a:ln w="19050"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solidFill>
                <a:sysClr val="window" lastClr="FFFFFF"/>
              </a:solidFill>
              <a:latin typeface="Corbel"/>
              <a:ea typeface="+mn-ea"/>
              <a:cs typeface="+mn-cs"/>
            </a:rPr>
            <a:t>Cliente finale</a:t>
          </a:r>
        </a:p>
      </dsp:txBody>
      <dsp:txXfrm>
        <a:off x="5607190" y="528244"/>
        <a:ext cx="1863542" cy="1906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F0761-505E-45D4-964A-7D637147BEDB}">
      <dsp:nvSpPr>
        <dsp:cNvPr id="0" name=""/>
        <dsp:cNvSpPr/>
      </dsp:nvSpPr>
      <dsp:spPr>
        <a:xfrm>
          <a:off x="23739" y="989878"/>
          <a:ext cx="1462666" cy="11544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Proprietario dell’opera</a:t>
          </a:r>
        </a:p>
      </dsp:txBody>
      <dsp:txXfrm>
        <a:off x="57553" y="1023692"/>
        <a:ext cx="1395038" cy="1086854"/>
      </dsp:txXfrm>
    </dsp:sp>
    <dsp:sp modelId="{59346F9C-E7D0-44C8-9C37-1E01E4DC1269}">
      <dsp:nvSpPr>
        <dsp:cNvPr id="0" name=""/>
        <dsp:cNvSpPr/>
      </dsp:nvSpPr>
      <dsp:spPr>
        <a:xfrm rot="10699373" flipH="1">
          <a:off x="1648327" y="1454594"/>
          <a:ext cx="918824" cy="3015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it-IT" sz="1100" kern="1200"/>
        </a:p>
      </dsp:txBody>
      <dsp:txXfrm>
        <a:off x="1648346" y="1516237"/>
        <a:ext cx="828345" cy="180959"/>
      </dsp:txXfrm>
    </dsp:sp>
    <dsp:sp modelId="{3C867BD8-B4DE-4571-8C33-363D1EA674AF}">
      <dsp:nvSpPr>
        <dsp:cNvPr id="0" name=""/>
        <dsp:cNvSpPr/>
      </dsp:nvSpPr>
      <dsp:spPr>
        <a:xfrm>
          <a:off x="2618220" y="1065843"/>
          <a:ext cx="1462666" cy="11544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Cliente Finale</a:t>
          </a:r>
        </a:p>
      </dsp:txBody>
      <dsp:txXfrm>
        <a:off x="2652034" y="1099657"/>
        <a:ext cx="1395038" cy="1086854"/>
      </dsp:txXfrm>
    </dsp:sp>
    <dsp:sp modelId="{F36A4A13-88AB-41EB-BAF3-19C9C68584D0}">
      <dsp:nvSpPr>
        <dsp:cNvPr id="0" name=""/>
        <dsp:cNvSpPr/>
      </dsp:nvSpPr>
      <dsp:spPr>
        <a:xfrm rot="15148447">
          <a:off x="1771017" y="2411234"/>
          <a:ext cx="298412" cy="6043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it-IT" sz="1400" kern="1200"/>
        </a:p>
      </dsp:txBody>
      <dsp:txXfrm rot="10800000">
        <a:off x="1829258" y="2574781"/>
        <a:ext cx="208888" cy="362590"/>
      </dsp:txXfrm>
    </dsp:sp>
    <dsp:sp modelId="{C81EE836-FB0A-4E49-9E50-06E7E8AAE3D4}">
      <dsp:nvSpPr>
        <dsp:cNvPr id="0" name=""/>
        <dsp:cNvSpPr/>
      </dsp:nvSpPr>
      <dsp:spPr>
        <a:xfrm>
          <a:off x="1066805" y="3263794"/>
          <a:ext cx="2092198" cy="9187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Agente soggetto passivo iva</a:t>
          </a:r>
        </a:p>
      </dsp:txBody>
      <dsp:txXfrm>
        <a:off x="1093714" y="3290703"/>
        <a:ext cx="2038380" cy="8649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A05662-DC6E-49FD-BA8B-F8B95B49CDEF}">
      <dsp:nvSpPr>
        <dsp:cNvPr id="0" name=""/>
        <dsp:cNvSpPr/>
      </dsp:nvSpPr>
      <dsp:spPr>
        <a:xfrm>
          <a:off x="3954" y="899285"/>
          <a:ext cx="1181955" cy="1772933"/>
        </a:xfrm>
        <a:prstGeom prst="roundRect">
          <a:avLst>
            <a:gd name="adj" fmla="val 10000"/>
          </a:avLst>
        </a:prstGeom>
        <a:solidFill>
          <a:srgbClr val="F07F09">
            <a:hueOff val="0"/>
            <a:satOff val="0"/>
            <a:lumOff val="0"/>
            <a:alphaOff val="0"/>
          </a:srgbClr>
        </a:solidFill>
        <a:ln w="19050"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solidFill>
                <a:sysClr val="window" lastClr="FFFFFF"/>
              </a:solidFill>
              <a:latin typeface="Corbel"/>
              <a:ea typeface="+mn-ea"/>
              <a:cs typeface="+mn-cs"/>
            </a:rPr>
            <a:t>Privato o soggetto passivo che non esercita la detrazione dell’iva</a:t>
          </a:r>
        </a:p>
      </dsp:txBody>
      <dsp:txXfrm>
        <a:off x="38572" y="933903"/>
        <a:ext cx="1112719" cy="1703697"/>
      </dsp:txXfrm>
    </dsp:sp>
    <dsp:sp modelId="{4E8E7D9A-0D56-48E1-86E2-1AA7146494E6}">
      <dsp:nvSpPr>
        <dsp:cNvPr id="0" name=""/>
        <dsp:cNvSpPr/>
      </dsp:nvSpPr>
      <dsp:spPr>
        <a:xfrm>
          <a:off x="1304105" y="1639189"/>
          <a:ext cx="250574" cy="293125"/>
        </a:xfrm>
        <a:prstGeom prst="rightArrow">
          <a:avLst>
            <a:gd name="adj1" fmla="val 60000"/>
            <a:gd name="adj2" fmla="val 50000"/>
          </a:avLst>
        </a:prstGeom>
        <a:solidFill>
          <a:srgbClr val="F07F09">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it-IT" sz="1200" kern="1200">
            <a:solidFill>
              <a:sysClr val="window" lastClr="FFFFFF"/>
            </a:solidFill>
            <a:latin typeface="Corbel"/>
            <a:ea typeface="+mn-ea"/>
            <a:cs typeface="+mn-cs"/>
          </a:endParaRPr>
        </a:p>
      </dsp:txBody>
      <dsp:txXfrm>
        <a:off x="1304105" y="1697814"/>
        <a:ext cx="175402" cy="175875"/>
      </dsp:txXfrm>
    </dsp:sp>
    <dsp:sp modelId="{7F1B9588-B599-4987-9407-BEDF49646391}">
      <dsp:nvSpPr>
        <dsp:cNvPr id="0" name=""/>
        <dsp:cNvSpPr/>
      </dsp:nvSpPr>
      <dsp:spPr>
        <a:xfrm>
          <a:off x="1658692" y="899285"/>
          <a:ext cx="1181955" cy="1772933"/>
        </a:xfrm>
        <a:prstGeom prst="roundRect">
          <a:avLst>
            <a:gd name="adj" fmla="val 10000"/>
          </a:avLst>
        </a:prstGeom>
        <a:solidFill>
          <a:srgbClr val="F07F09">
            <a:hueOff val="0"/>
            <a:satOff val="0"/>
            <a:lumOff val="0"/>
            <a:alphaOff val="0"/>
          </a:srgbClr>
        </a:solidFill>
        <a:ln w="19050"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solidFill>
                <a:sysClr val="window" lastClr="FFFFFF"/>
              </a:solidFill>
              <a:latin typeface="Corbel"/>
              <a:ea typeface="+mn-ea"/>
              <a:cs typeface="+mn-cs"/>
            </a:rPr>
            <a:t>Galleria o casa d’asta</a:t>
          </a:r>
        </a:p>
      </dsp:txBody>
      <dsp:txXfrm>
        <a:off x="1693310" y="933903"/>
        <a:ext cx="1112719" cy="1703697"/>
      </dsp:txXfrm>
    </dsp:sp>
    <dsp:sp modelId="{2DBBFF5A-BAFE-4409-8C9C-75B91D920FFD}">
      <dsp:nvSpPr>
        <dsp:cNvPr id="0" name=""/>
        <dsp:cNvSpPr/>
      </dsp:nvSpPr>
      <dsp:spPr>
        <a:xfrm>
          <a:off x="2958843" y="1639189"/>
          <a:ext cx="250574" cy="293125"/>
        </a:xfrm>
        <a:prstGeom prst="rightArrow">
          <a:avLst>
            <a:gd name="adj1" fmla="val 60000"/>
            <a:gd name="adj2" fmla="val 50000"/>
          </a:avLst>
        </a:prstGeom>
        <a:solidFill>
          <a:srgbClr val="F07F09">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it-IT" sz="1200" kern="1200">
            <a:solidFill>
              <a:sysClr val="window" lastClr="FFFFFF"/>
            </a:solidFill>
            <a:latin typeface="Corbel"/>
            <a:ea typeface="+mn-ea"/>
            <a:cs typeface="+mn-cs"/>
          </a:endParaRPr>
        </a:p>
      </dsp:txBody>
      <dsp:txXfrm>
        <a:off x="2958843" y="1697814"/>
        <a:ext cx="175402" cy="175875"/>
      </dsp:txXfrm>
    </dsp:sp>
    <dsp:sp modelId="{757EC3E8-7C61-43E8-B76F-78DE7FACF142}">
      <dsp:nvSpPr>
        <dsp:cNvPr id="0" name=""/>
        <dsp:cNvSpPr/>
      </dsp:nvSpPr>
      <dsp:spPr>
        <a:xfrm>
          <a:off x="3313430" y="899285"/>
          <a:ext cx="1181955" cy="1772933"/>
        </a:xfrm>
        <a:prstGeom prst="roundRect">
          <a:avLst>
            <a:gd name="adj" fmla="val 10000"/>
          </a:avLst>
        </a:prstGeom>
        <a:solidFill>
          <a:srgbClr val="F07F09">
            <a:hueOff val="0"/>
            <a:satOff val="0"/>
            <a:lumOff val="0"/>
            <a:alphaOff val="0"/>
          </a:srgbClr>
        </a:solidFill>
        <a:ln w="19050"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solidFill>
                <a:sysClr val="window" lastClr="FFFFFF"/>
              </a:solidFill>
              <a:latin typeface="Corbel"/>
              <a:ea typeface="+mn-ea"/>
              <a:cs typeface="+mn-cs"/>
            </a:rPr>
            <a:t>Cliente finale</a:t>
          </a:r>
        </a:p>
      </dsp:txBody>
      <dsp:txXfrm>
        <a:off x="3348048" y="933903"/>
        <a:ext cx="1112719" cy="17036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D1F2B-DAE4-4379-AC68-883A0DC8ECAA}">
      <dsp:nvSpPr>
        <dsp:cNvPr id="0" name=""/>
        <dsp:cNvSpPr/>
      </dsp:nvSpPr>
      <dsp:spPr>
        <a:xfrm>
          <a:off x="0" y="557130"/>
          <a:ext cx="3683237" cy="1473294"/>
        </a:xfrm>
        <a:prstGeom prst="leftRightRibbon">
          <a:avLst/>
        </a:prstGeom>
        <a:solidFill>
          <a:srgbClr val="F07F09">
            <a:hueOff val="0"/>
            <a:satOff val="0"/>
            <a:lumOff val="0"/>
            <a:alphaOff val="0"/>
          </a:srgbClr>
        </a:solidFill>
        <a:ln w="19050"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0086876A-0E60-497A-BD4B-D97DFCC459C3}">
      <dsp:nvSpPr>
        <dsp:cNvPr id="0" name=""/>
        <dsp:cNvSpPr/>
      </dsp:nvSpPr>
      <dsp:spPr>
        <a:xfrm>
          <a:off x="441988" y="814957"/>
          <a:ext cx="1215468" cy="72191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7348" rIns="0" bIns="125730" numCol="1" spcCol="1270" anchor="ctr" anchorCtr="0">
          <a:noAutofit/>
        </a:bodyPr>
        <a:lstStyle/>
        <a:p>
          <a:pPr marL="0" lvl="0" indent="0" algn="ctr" defTabSz="1466850">
            <a:lnSpc>
              <a:spcPct val="90000"/>
            </a:lnSpc>
            <a:spcBef>
              <a:spcPct val="0"/>
            </a:spcBef>
            <a:spcAft>
              <a:spcPct val="35000"/>
            </a:spcAft>
            <a:buNone/>
          </a:pPr>
          <a:r>
            <a:rPr lang="it-IT" sz="3300" kern="1200" dirty="0">
              <a:solidFill>
                <a:sysClr val="window" lastClr="FFFFFF"/>
              </a:solidFill>
              <a:latin typeface="Corbel"/>
              <a:ea typeface="+mn-ea"/>
              <a:cs typeface="+mn-cs"/>
            </a:rPr>
            <a:t>22%</a:t>
          </a:r>
        </a:p>
      </dsp:txBody>
      <dsp:txXfrm>
        <a:off x="441988" y="814957"/>
        <a:ext cx="1215468" cy="721914"/>
      </dsp:txXfrm>
    </dsp:sp>
    <dsp:sp modelId="{5D7F597C-5D87-45F3-8814-29BDC54D0F82}">
      <dsp:nvSpPr>
        <dsp:cNvPr id="0" name=""/>
        <dsp:cNvSpPr/>
      </dsp:nvSpPr>
      <dsp:spPr>
        <a:xfrm>
          <a:off x="1841618" y="1050684"/>
          <a:ext cx="1436462" cy="72191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7348" rIns="0" bIns="125730" numCol="1" spcCol="1270" anchor="ctr" anchorCtr="0">
          <a:noAutofit/>
        </a:bodyPr>
        <a:lstStyle/>
        <a:p>
          <a:pPr marL="0" lvl="0" indent="0" algn="ctr" defTabSz="1466850">
            <a:lnSpc>
              <a:spcPct val="90000"/>
            </a:lnSpc>
            <a:spcBef>
              <a:spcPct val="0"/>
            </a:spcBef>
            <a:spcAft>
              <a:spcPct val="35000"/>
            </a:spcAft>
            <a:buNone/>
          </a:pPr>
          <a:r>
            <a:rPr lang="it-IT" sz="3300" kern="1200" dirty="0">
              <a:solidFill>
                <a:sysClr val="window" lastClr="FFFFFF"/>
              </a:solidFill>
              <a:latin typeface="Corbel"/>
              <a:ea typeface="+mn-ea"/>
              <a:cs typeface="+mn-cs"/>
            </a:rPr>
            <a:t>10%</a:t>
          </a:r>
        </a:p>
      </dsp:txBody>
      <dsp:txXfrm>
        <a:off x="1841618" y="1050684"/>
        <a:ext cx="1436462" cy="72191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4434725" cy="356387"/>
          </a:xfrm>
          <a:prstGeom prst="rect">
            <a:avLst/>
          </a:prstGeom>
        </p:spPr>
        <p:txBody>
          <a:bodyPr vert="horz" lIns="99048" tIns="49524" rIns="99048" bIns="49524" rtlCol="0"/>
          <a:lstStyle>
            <a:lvl1pPr algn="l">
              <a:defRPr sz="1300"/>
            </a:lvl1pPr>
          </a:lstStyle>
          <a:p>
            <a:endParaRPr lang="it-IT" dirty="0">
              <a:latin typeface="Futura Std Light" panose="020B0402020204020303" pitchFamily="34" charset="0"/>
            </a:endParaRPr>
          </a:p>
        </p:txBody>
      </p:sp>
      <p:sp>
        <p:nvSpPr>
          <p:cNvPr id="3" name="Segnaposto data 2"/>
          <p:cNvSpPr>
            <a:spLocks noGrp="1"/>
          </p:cNvSpPr>
          <p:nvPr>
            <p:ph type="dt" sz="quarter" idx="1"/>
          </p:nvPr>
        </p:nvSpPr>
        <p:spPr>
          <a:xfrm>
            <a:off x="5796594" y="0"/>
            <a:ext cx="4436372" cy="356387"/>
          </a:xfrm>
          <a:prstGeom prst="rect">
            <a:avLst/>
          </a:prstGeom>
        </p:spPr>
        <p:txBody>
          <a:bodyPr vert="horz" lIns="99048" tIns="49524" rIns="99048" bIns="49524" rtlCol="0"/>
          <a:lstStyle>
            <a:lvl1pPr algn="r">
              <a:defRPr sz="1300"/>
            </a:lvl1pPr>
          </a:lstStyle>
          <a:p>
            <a:fld id="{13628758-DA9A-4CE8-A500-AE5CCAF6A5B1}" type="datetimeFigureOut">
              <a:rPr lang="it-IT" smtClean="0">
                <a:latin typeface="Futura Std Light" panose="020B0402020204020303" pitchFamily="34" charset="0"/>
              </a:rPr>
              <a:pPr/>
              <a:t>25/09/2019</a:t>
            </a:fld>
            <a:endParaRPr lang="it-IT" dirty="0">
              <a:latin typeface="Futura Std Light" panose="020B0402020204020303" pitchFamily="34" charset="0"/>
            </a:endParaRPr>
          </a:p>
        </p:txBody>
      </p:sp>
      <p:sp>
        <p:nvSpPr>
          <p:cNvPr id="4" name="Segnaposto piè di pagina 3"/>
          <p:cNvSpPr>
            <a:spLocks noGrp="1"/>
          </p:cNvSpPr>
          <p:nvPr>
            <p:ph type="ftr" sz="quarter" idx="2"/>
          </p:nvPr>
        </p:nvSpPr>
        <p:spPr>
          <a:xfrm>
            <a:off x="0" y="6742913"/>
            <a:ext cx="4434725" cy="356387"/>
          </a:xfrm>
          <a:prstGeom prst="rect">
            <a:avLst/>
          </a:prstGeom>
        </p:spPr>
        <p:txBody>
          <a:bodyPr vert="horz" lIns="99048" tIns="49524" rIns="99048" bIns="49524" rtlCol="0" anchor="b"/>
          <a:lstStyle>
            <a:lvl1pPr algn="l">
              <a:defRPr sz="1300"/>
            </a:lvl1pPr>
          </a:lstStyle>
          <a:p>
            <a:endParaRPr lang="it-IT" dirty="0">
              <a:latin typeface="Futura Std Light" panose="020B0402020204020303" pitchFamily="34" charset="0"/>
            </a:endParaRPr>
          </a:p>
        </p:txBody>
      </p:sp>
      <p:sp>
        <p:nvSpPr>
          <p:cNvPr id="5" name="Segnaposto numero diapositiva 4"/>
          <p:cNvSpPr>
            <a:spLocks noGrp="1"/>
          </p:cNvSpPr>
          <p:nvPr>
            <p:ph type="sldNum" sz="quarter" idx="3"/>
          </p:nvPr>
        </p:nvSpPr>
        <p:spPr>
          <a:xfrm>
            <a:off x="5796594" y="6742913"/>
            <a:ext cx="4436372" cy="356387"/>
          </a:xfrm>
          <a:prstGeom prst="rect">
            <a:avLst/>
          </a:prstGeom>
        </p:spPr>
        <p:txBody>
          <a:bodyPr vert="horz" lIns="99048" tIns="49524" rIns="99048" bIns="49524" rtlCol="0" anchor="b"/>
          <a:lstStyle>
            <a:lvl1pPr algn="r">
              <a:defRPr sz="1300"/>
            </a:lvl1pPr>
          </a:lstStyle>
          <a:p>
            <a:fld id="{9ECBC42A-F866-4A2D-B7B6-E3277114323F}" type="slidenum">
              <a:rPr lang="it-IT" smtClean="0">
                <a:latin typeface="Futura Std Light" panose="020B0402020204020303" pitchFamily="34" charset="0"/>
              </a:rPr>
              <a:pPr/>
              <a:t>‹N›</a:t>
            </a:fld>
            <a:endParaRPr lang="it-IT" dirty="0">
              <a:latin typeface="Futura Std Light" panose="020B0402020204020303" pitchFamily="34" charset="0"/>
            </a:endParaRPr>
          </a:p>
        </p:txBody>
      </p:sp>
    </p:spTree>
    <p:extLst>
      <p:ext uri="{BB962C8B-B14F-4D97-AF65-F5344CB8AC3E}">
        <p14:creationId xmlns:p14="http://schemas.microsoft.com/office/powerpoint/2010/main" val="135907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4434999" cy="356609"/>
          </a:xfrm>
          <a:prstGeom prst="rect">
            <a:avLst/>
          </a:prstGeom>
        </p:spPr>
        <p:txBody>
          <a:bodyPr vert="horz" lIns="99048" tIns="49524" rIns="99048" bIns="49524" rtlCol="0"/>
          <a:lstStyle>
            <a:lvl1pPr algn="l">
              <a:defRPr sz="1300">
                <a:latin typeface="Futura Std Light" panose="020B0402020204020303" pitchFamily="34" charset="0"/>
              </a:defRPr>
            </a:lvl1pPr>
          </a:lstStyle>
          <a:p>
            <a:endParaRPr lang="it-IT" dirty="0"/>
          </a:p>
        </p:txBody>
      </p:sp>
      <p:sp>
        <p:nvSpPr>
          <p:cNvPr id="3" name="Segnaposto data 2"/>
          <p:cNvSpPr>
            <a:spLocks noGrp="1"/>
          </p:cNvSpPr>
          <p:nvPr>
            <p:ph type="dt" idx="1"/>
          </p:nvPr>
        </p:nvSpPr>
        <p:spPr>
          <a:xfrm>
            <a:off x="5797838" y="0"/>
            <a:ext cx="4434999" cy="356609"/>
          </a:xfrm>
          <a:prstGeom prst="rect">
            <a:avLst/>
          </a:prstGeom>
        </p:spPr>
        <p:txBody>
          <a:bodyPr vert="horz" lIns="99048" tIns="49524" rIns="99048" bIns="49524" rtlCol="0"/>
          <a:lstStyle>
            <a:lvl1pPr algn="r">
              <a:defRPr sz="1300">
                <a:latin typeface="Futura Std Light" panose="020B0402020204020303" pitchFamily="34" charset="0"/>
              </a:defRPr>
            </a:lvl1pPr>
          </a:lstStyle>
          <a:p>
            <a:fld id="{2E4BF913-13C6-40D7-9C8F-730163E20D67}" type="datetimeFigureOut">
              <a:rPr lang="it-IT" smtClean="0"/>
              <a:pPr/>
              <a:t>25/09/2019</a:t>
            </a:fld>
            <a:endParaRPr lang="it-IT" dirty="0"/>
          </a:p>
        </p:txBody>
      </p:sp>
      <p:sp>
        <p:nvSpPr>
          <p:cNvPr id="4" name="Segnaposto immagine diapositiva 3"/>
          <p:cNvSpPr>
            <a:spLocks noGrp="1" noRot="1" noChangeAspect="1"/>
          </p:cNvSpPr>
          <p:nvPr>
            <p:ph type="sldImg" idx="2"/>
          </p:nvPr>
        </p:nvSpPr>
        <p:spPr>
          <a:xfrm>
            <a:off x="3519488" y="887413"/>
            <a:ext cx="3195637" cy="2395537"/>
          </a:xfrm>
          <a:prstGeom prst="rect">
            <a:avLst/>
          </a:prstGeom>
          <a:noFill/>
          <a:ln w="12700">
            <a:solidFill>
              <a:prstClr val="black"/>
            </a:solidFill>
          </a:ln>
        </p:spPr>
        <p:txBody>
          <a:bodyPr vert="horz" lIns="99048" tIns="49524" rIns="99048" bIns="49524" rtlCol="0" anchor="ctr"/>
          <a:lstStyle/>
          <a:p>
            <a:endParaRPr lang="it-IT" dirty="0"/>
          </a:p>
        </p:txBody>
      </p:sp>
      <p:sp>
        <p:nvSpPr>
          <p:cNvPr id="5" name="Segnaposto note 4"/>
          <p:cNvSpPr>
            <a:spLocks noGrp="1"/>
          </p:cNvSpPr>
          <p:nvPr>
            <p:ph type="body" sz="quarter" idx="3"/>
          </p:nvPr>
        </p:nvSpPr>
        <p:spPr>
          <a:xfrm>
            <a:off x="1023462" y="3416539"/>
            <a:ext cx="8187690" cy="2795349"/>
          </a:xfrm>
          <a:prstGeom prst="rect">
            <a:avLst/>
          </a:prstGeom>
        </p:spPr>
        <p:txBody>
          <a:bodyPr vert="horz" lIns="99048" tIns="49524" rIns="99048" bIns="49524" rtlCol="0"/>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piè di pagina 5"/>
          <p:cNvSpPr>
            <a:spLocks noGrp="1"/>
          </p:cNvSpPr>
          <p:nvPr>
            <p:ph type="ftr" sz="quarter" idx="4"/>
          </p:nvPr>
        </p:nvSpPr>
        <p:spPr>
          <a:xfrm>
            <a:off x="0" y="6742693"/>
            <a:ext cx="4434999" cy="356608"/>
          </a:xfrm>
          <a:prstGeom prst="rect">
            <a:avLst/>
          </a:prstGeom>
        </p:spPr>
        <p:txBody>
          <a:bodyPr vert="horz" lIns="99048" tIns="49524" rIns="99048" bIns="49524" rtlCol="0" anchor="b"/>
          <a:lstStyle>
            <a:lvl1pPr algn="l">
              <a:defRPr sz="1300">
                <a:latin typeface="Futura Std Light" panose="020B0402020204020303" pitchFamily="34" charset="0"/>
              </a:defRPr>
            </a:lvl1pPr>
          </a:lstStyle>
          <a:p>
            <a:endParaRPr lang="it-IT" dirty="0"/>
          </a:p>
        </p:txBody>
      </p:sp>
      <p:sp>
        <p:nvSpPr>
          <p:cNvPr id="7" name="Segnaposto numero diapositiva 6"/>
          <p:cNvSpPr>
            <a:spLocks noGrp="1"/>
          </p:cNvSpPr>
          <p:nvPr>
            <p:ph type="sldNum" sz="quarter" idx="5"/>
          </p:nvPr>
        </p:nvSpPr>
        <p:spPr>
          <a:xfrm>
            <a:off x="5797838" y="6742693"/>
            <a:ext cx="4434999" cy="356608"/>
          </a:xfrm>
          <a:prstGeom prst="rect">
            <a:avLst/>
          </a:prstGeom>
        </p:spPr>
        <p:txBody>
          <a:bodyPr vert="horz" lIns="99048" tIns="49524" rIns="99048" bIns="49524" rtlCol="0" anchor="b"/>
          <a:lstStyle>
            <a:lvl1pPr algn="r">
              <a:defRPr sz="1300">
                <a:latin typeface="Futura Std Light" panose="020B0402020204020303" pitchFamily="34" charset="0"/>
              </a:defRPr>
            </a:lvl1pPr>
          </a:lstStyle>
          <a:p>
            <a:fld id="{9E4EFEE6-4FC8-43B9-8F75-DD8479AD3EB0}" type="slidenum">
              <a:rPr lang="it-IT" smtClean="0"/>
              <a:pPr/>
              <a:t>‹N›</a:t>
            </a:fld>
            <a:endParaRPr lang="it-IT" dirty="0"/>
          </a:p>
        </p:txBody>
      </p:sp>
    </p:spTree>
    <p:extLst>
      <p:ext uri="{BB962C8B-B14F-4D97-AF65-F5344CB8AC3E}">
        <p14:creationId xmlns:p14="http://schemas.microsoft.com/office/powerpoint/2010/main" val="3491190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utura Std Light" panose="020B0402020204020303" pitchFamily="34" charset="0"/>
        <a:ea typeface="+mn-ea"/>
        <a:cs typeface="+mn-cs"/>
      </a:defRPr>
    </a:lvl1pPr>
    <a:lvl2pPr marL="457200" algn="l" defTabSz="914400" rtl="0" eaLnBrk="1" latinLnBrk="0" hangingPunct="1">
      <a:defRPr sz="1200" kern="1200">
        <a:solidFill>
          <a:schemeClr val="tx1"/>
        </a:solidFill>
        <a:latin typeface="Futura Std Light" panose="020B0402020204020303" pitchFamily="34" charset="0"/>
        <a:ea typeface="+mn-ea"/>
        <a:cs typeface="+mn-cs"/>
      </a:defRPr>
    </a:lvl2pPr>
    <a:lvl3pPr marL="914400" algn="l" defTabSz="914400" rtl="0" eaLnBrk="1" latinLnBrk="0" hangingPunct="1">
      <a:defRPr sz="1200" kern="1200">
        <a:solidFill>
          <a:schemeClr val="tx1"/>
        </a:solidFill>
        <a:latin typeface="Futura Std Light" panose="020B0402020204020303" pitchFamily="34" charset="0"/>
        <a:ea typeface="+mn-ea"/>
        <a:cs typeface="+mn-cs"/>
      </a:defRPr>
    </a:lvl3pPr>
    <a:lvl4pPr marL="1371600" algn="l" defTabSz="914400" rtl="0" eaLnBrk="1" latinLnBrk="0" hangingPunct="1">
      <a:defRPr sz="1200" kern="1200">
        <a:solidFill>
          <a:schemeClr val="tx1"/>
        </a:solidFill>
        <a:latin typeface="Futura Std Light" panose="020B0402020204020303" pitchFamily="34" charset="0"/>
        <a:ea typeface="+mn-ea"/>
        <a:cs typeface="+mn-cs"/>
      </a:defRPr>
    </a:lvl4pPr>
    <a:lvl5pPr marL="1828800" algn="l" defTabSz="914400" rtl="0" eaLnBrk="1" latinLnBrk="0" hangingPunct="1">
      <a:defRPr sz="1200" kern="1200">
        <a:solidFill>
          <a:schemeClr val="tx1"/>
        </a:solidFill>
        <a:latin typeface="Futura Std Light" panose="020B04020202040203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9D463C3-0BDE-4E13-B0EE-6C15AC4D6ACA}" type="slidenum">
              <a:rPr lang="it-IT" smtClean="0"/>
              <a:t>1</a:t>
            </a:fld>
            <a:endParaRPr lang="it-IT"/>
          </a:p>
        </p:txBody>
      </p:sp>
    </p:spTree>
    <p:extLst>
      <p:ext uri="{BB962C8B-B14F-4D97-AF65-F5344CB8AC3E}">
        <p14:creationId xmlns:p14="http://schemas.microsoft.com/office/powerpoint/2010/main" val="2109196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9D463C3-0BDE-4E13-B0EE-6C15AC4D6ACA}" type="slidenum">
              <a:rPr lang="it-IT" smtClean="0"/>
              <a:t>2</a:t>
            </a:fld>
            <a:endParaRPr lang="it-IT"/>
          </a:p>
        </p:txBody>
      </p:sp>
    </p:spTree>
    <p:extLst>
      <p:ext uri="{BB962C8B-B14F-4D97-AF65-F5344CB8AC3E}">
        <p14:creationId xmlns:p14="http://schemas.microsoft.com/office/powerpoint/2010/main" val="3673510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22C70E52-1238-4A7F-867E-2F90BFCA0D60}" type="slidenum">
              <a:rPr lang="it-IT" smtClean="0"/>
              <a:t>15</a:t>
            </a:fld>
            <a:endParaRPr lang="it-IT"/>
          </a:p>
        </p:txBody>
      </p:sp>
    </p:spTree>
    <p:extLst>
      <p:ext uri="{BB962C8B-B14F-4D97-AF65-F5344CB8AC3E}">
        <p14:creationId xmlns:p14="http://schemas.microsoft.com/office/powerpoint/2010/main" val="94428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olo capitolo">
    <p:spTree>
      <p:nvGrpSpPr>
        <p:cNvPr id="1" name=""/>
        <p:cNvGrpSpPr/>
        <p:nvPr/>
      </p:nvGrpSpPr>
      <p:grpSpPr>
        <a:xfrm>
          <a:off x="0" y="0"/>
          <a:ext cx="0" cy="0"/>
          <a:chOff x="0" y="0"/>
          <a:chExt cx="0" cy="0"/>
        </a:xfrm>
      </p:grpSpPr>
      <p:sp>
        <p:nvSpPr>
          <p:cNvPr id="2" name="Titolo 1"/>
          <p:cNvSpPr>
            <a:spLocks noGrp="1"/>
          </p:cNvSpPr>
          <p:nvPr>
            <p:ph type="ctrTitle"/>
          </p:nvPr>
        </p:nvSpPr>
        <p:spPr>
          <a:xfrm>
            <a:off x="369658" y="2130848"/>
            <a:ext cx="7797116" cy="1470049"/>
          </a:xfrm>
          <a:prstGeom prst="rect">
            <a:avLst/>
          </a:prstGeom>
        </p:spPr>
        <p:txBody>
          <a:bodyPr/>
          <a:lstStyle>
            <a:lvl1pPr algn="l">
              <a:defRPr/>
            </a:lvl1pPr>
          </a:lstStyle>
          <a:p>
            <a:r>
              <a:rPr lang="it-IT" dirty="0"/>
              <a:t>Fare clic per modificare stile</a:t>
            </a:r>
          </a:p>
        </p:txBody>
      </p:sp>
      <p:sp>
        <p:nvSpPr>
          <p:cNvPr id="3" name="Sottotitolo 2"/>
          <p:cNvSpPr>
            <a:spLocks noGrp="1"/>
          </p:cNvSpPr>
          <p:nvPr>
            <p:ph type="subTitle" idx="1"/>
          </p:nvPr>
        </p:nvSpPr>
        <p:spPr>
          <a:xfrm>
            <a:off x="369658" y="3886649"/>
            <a:ext cx="7797116" cy="1752451"/>
          </a:xfrm>
          <a:prstGeom prst="rect">
            <a:avLst/>
          </a:prstGeom>
        </p:spPr>
        <p:txBody>
          <a:bodyPr/>
          <a:lstStyle>
            <a:lvl1pPr marL="0" indent="0" algn="l">
              <a:buNone/>
              <a:defRPr/>
            </a:lvl1pPr>
            <a:lvl2pPr marL="321424" indent="0" algn="ctr">
              <a:buNone/>
              <a:defRPr/>
            </a:lvl2pPr>
            <a:lvl3pPr marL="642849" indent="0" algn="ctr">
              <a:buNone/>
              <a:defRPr/>
            </a:lvl3pPr>
            <a:lvl4pPr marL="964274" indent="0" algn="ctr">
              <a:buNone/>
              <a:defRPr/>
            </a:lvl4pPr>
            <a:lvl5pPr marL="1285697" indent="0" algn="ctr">
              <a:buNone/>
              <a:defRPr/>
            </a:lvl5pPr>
            <a:lvl6pPr marL="1607123" indent="0" algn="ctr">
              <a:buNone/>
              <a:defRPr/>
            </a:lvl6pPr>
            <a:lvl7pPr marL="1928546" indent="0" algn="ctr">
              <a:buNone/>
              <a:defRPr/>
            </a:lvl7pPr>
            <a:lvl8pPr marL="2249971" indent="0" algn="ctr">
              <a:buNone/>
              <a:defRPr/>
            </a:lvl8pPr>
            <a:lvl9pPr marL="2571396" indent="0" algn="ctr">
              <a:buNone/>
              <a:defRPr/>
            </a:lvl9pPr>
          </a:lstStyle>
          <a:p>
            <a:r>
              <a:rPr lang="it-IT" dirty="0"/>
              <a:t>Fare clic per modificare lo stile del sottotitolo dello schema</a:t>
            </a:r>
          </a:p>
        </p:txBody>
      </p:sp>
      <p:sp>
        <p:nvSpPr>
          <p:cNvPr id="5" name="Segnaposto piè di pagina 2"/>
          <p:cNvSpPr>
            <a:spLocks noGrp="1"/>
          </p:cNvSpPr>
          <p:nvPr>
            <p:ph type="ftr" sz="quarter" idx="10"/>
          </p:nvPr>
        </p:nvSpPr>
        <p:spPr/>
        <p:txBody>
          <a:bodyPr/>
          <a:lstStyle>
            <a:lvl1pPr algn="l">
              <a:defRPr sz="800">
                <a:solidFill>
                  <a:schemeClr val="tx1">
                    <a:tint val="75000"/>
                  </a:schemeClr>
                </a:solidFill>
                <a:latin typeface="+mj-lt"/>
              </a:defRPr>
            </a:lvl1pPr>
          </a:lstStyle>
          <a:p>
            <a:pPr>
              <a:defRPr/>
            </a:pPr>
            <a:endParaRPr lang="en-GB"/>
          </a:p>
        </p:txBody>
      </p:sp>
      <p:sp>
        <p:nvSpPr>
          <p:cNvPr id="6" name="Segnaposto numero diapositiva 3"/>
          <p:cNvSpPr>
            <a:spLocks noGrp="1"/>
          </p:cNvSpPr>
          <p:nvPr>
            <p:ph type="sldNum" sz="quarter" idx="11"/>
          </p:nvPr>
        </p:nvSpPr>
        <p:spPr/>
        <p:txBody>
          <a:bodyPr/>
          <a:lstStyle>
            <a:lvl1pPr algn="r">
              <a:defRPr sz="800">
                <a:solidFill>
                  <a:schemeClr val="tx1">
                    <a:tint val="75000"/>
                  </a:schemeClr>
                </a:solidFill>
                <a:latin typeface="+mj-lt"/>
              </a:defRPr>
            </a:lvl1pPr>
          </a:lstStyle>
          <a:p>
            <a:pPr>
              <a:defRPr/>
            </a:pPr>
            <a:fld id="{EE29DB36-9AEA-423E-980B-C97EAB8F2A4D}" type="slidenum">
              <a:rPr lang="en-GB"/>
              <a:pPr>
                <a:defRPr/>
              </a:pPr>
              <a:t>‹N›</a:t>
            </a:fld>
            <a:endParaRPr lang="en-GB" dirty="0"/>
          </a:p>
        </p:txBody>
      </p:sp>
    </p:spTree>
    <p:extLst>
      <p:ext uri="{BB962C8B-B14F-4D97-AF65-F5344CB8AC3E}">
        <p14:creationId xmlns:p14="http://schemas.microsoft.com/office/powerpoint/2010/main" val="93022109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box con divider">
    <p:spTree>
      <p:nvGrpSpPr>
        <p:cNvPr id="1" name=""/>
        <p:cNvGrpSpPr/>
        <p:nvPr/>
      </p:nvGrpSpPr>
      <p:grpSpPr>
        <a:xfrm>
          <a:off x="0" y="0"/>
          <a:ext cx="0" cy="0"/>
          <a:chOff x="0" y="0"/>
          <a:chExt cx="0" cy="0"/>
        </a:xfrm>
      </p:grpSpPr>
      <p:sp>
        <p:nvSpPr>
          <p:cNvPr id="6" name="Titolo 1"/>
          <p:cNvSpPr txBox="1">
            <a:spLocks/>
          </p:cNvSpPr>
          <p:nvPr userDrawn="1"/>
        </p:nvSpPr>
        <p:spPr bwMode="auto">
          <a:xfrm>
            <a:off x="4572000" y="931863"/>
            <a:ext cx="3571875" cy="223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lIns="35713" tIns="35713" rIns="35713" bIns="35713" anchor="b"/>
          <a:lstStyle>
            <a:lvl1pPr algn="l" rtl="0" eaLnBrk="0" fontAlgn="base" hangingPunct="0">
              <a:spcBef>
                <a:spcPct val="0"/>
              </a:spcBef>
              <a:spcAft>
                <a:spcPct val="0"/>
              </a:spcAft>
              <a:defRPr sz="4200">
                <a:solidFill>
                  <a:schemeClr val="tx1"/>
                </a:solidFill>
                <a:latin typeface="+mj-lt"/>
                <a:ea typeface="+mj-ea"/>
                <a:cs typeface="+mj-cs"/>
                <a:sym typeface="Lato Light" charset="0"/>
              </a:defRPr>
            </a:lvl1pPr>
            <a:lvl2pPr algn="l" rtl="0" eaLnBrk="0" fontAlgn="base" hangingPunct="0">
              <a:spcBef>
                <a:spcPct val="0"/>
              </a:spcBef>
              <a:spcAft>
                <a:spcPct val="0"/>
              </a:spcAft>
              <a:defRPr sz="4200">
                <a:solidFill>
                  <a:schemeClr val="tx1"/>
                </a:solidFill>
                <a:latin typeface="Lato Light" charset="0"/>
                <a:ea typeface="ヒラギノ角ゴ ProN W3" charset="0"/>
                <a:cs typeface="ヒラギノ角ゴ ProN W3" charset="0"/>
                <a:sym typeface="Lato Light" charset="0"/>
              </a:defRPr>
            </a:lvl2pPr>
            <a:lvl3pPr algn="l" rtl="0" eaLnBrk="0" fontAlgn="base" hangingPunct="0">
              <a:spcBef>
                <a:spcPct val="0"/>
              </a:spcBef>
              <a:spcAft>
                <a:spcPct val="0"/>
              </a:spcAft>
              <a:defRPr sz="4200">
                <a:solidFill>
                  <a:schemeClr val="tx1"/>
                </a:solidFill>
                <a:latin typeface="Lato Light" charset="0"/>
                <a:ea typeface="ヒラギノ角ゴ ProN W3" charset="0"/>
                <a:cs typeface="ヒラギノ角ゴ ProN W3" charset="0"/>
                <a:sym typeface="Lato Light" charset="0"/>
              </a:defRPr>
            </a:lvl3pPr>
            <a:lvl4pPr algn="l" rtl="0" eaLnBrk="0" fontAlgn="base" hangingPunct="0">
              <a:spcBef>
                <a:spcPct val="0"/>
              </a:spcBef>
              <a:spcAft>
                <a:spcPct val="0"/>
              </a:spcAft>
              <a:defRPr sz="4200">
                <a:solidFill>
                  <a:schemeClr val="tx1"/>
                </a:solidFill>
                <a:latin typeface="Lato Light" charset="0"/>
                <a:ea typeface="ヒラギノ角ゴ ProN W3" charset="0"/>
                <a:cs typeface="ヒラギノ角ゴ ProN W3" charset="0"/>
                <a:sym typeface="Lato Light" charset="0"/>
              </a:defRPr>
            </a:lvl4pPr>
            <a:lvl5pPr algn="l" rtl="0" eaLnBrk="0" fontAlgn="base" hangingPunct="0">
              <a:spcBef>
                <a:spcPct val="0"/>
              </a:spcBef>
              <a:spcAft>
                <a:spcPct val="0"/>
              </a:spcAft>
              <a:defRPr sz="4200">
                <a:solidFill>
                  <a:schemeClr val="tx1"/>
                </a:solidFill>
                <a:latin typeface="Lato Light" charset="0"/>
                <a:ea typeface="ヒラギノ角ゴ ProN W3" charset="0"/>
                <a:cs typeface="ヒラギノ角ゴ ProN W3" charset="0"/>
                <a:sym typeface="Lato Light" charset="0"/>
              </a:defRPr>
            </a:lvl5pPr>
            <a:lvl6pPr marL="457200" algn="l" rtl="0" fontAlgn="base">
              <a:spcBef>
                <a:spcPct val="0"/>
              </a:spcBef>
              <a:spcAft>
                <a:spcPct val="0"/>
              </a:spcAft>
              <a:defRPr sz="4200">
                <a:solidFill>
                  <a:schemeClr val="tx1"/>
                </a:solidFill>
                <a:latin typeface="Lato Light" charset="0"/>
                <a:ea typeface="ヒラギノ角ゴ ProN W3" charset="0"/>
                <a:cs typeface="ヒラギノ角ゴ ProN W3" charset="0"/>
                <a:sym typeface="Lato Light" charset="0"/>
              </a:defRPr>
            </a:lvl6pPr>
            <a:lvl7pPr marL="914400" algn="l" rtl="0" fontAlgn="base">
              <a:spcBef>
                <a:spcPct val="0"/>
              </a:spcBef>
              <a:spcAft>
                <a:spcPct val="0"/>
              </a:spcAft>
              <a:defRPr sz="4200">
                <a:solidFill>
                  <a:schemeClr val="tx1"/>
                </a:solidFill>
                <a:latin typeface="Lato Light" charset="0"/>
                <a:ea typeface="ヒラギノ角ゴ ProN W3" charset="0"/>
                <a:cs typeface="ヒラギノ角ゴ ProN W3" charset="0"/>
                <a:sym typeface="Lato Light" charset="0"/>
              </a:defRPr>
            </a:lvl7pPr>
            <a:lvl8pPr marL="1371600" algn="l" rtl="0" fontAlgn="base">
              <a:spcBef>
                <a:spcPct val="0"/>
              </a:spcBef>
              <a:spcAft>
                <a:spcPct val="0"/>
              </a:spcAft>
              <a:defRPr sz="4200">
                <a:solidFill>
                  <a:schemeClr val="tx1"/>
                </a:solidFill>
                <a:latin typeface="Lato Light" charset="0"/>
                <a:ea typeface="ヒラギノ角ゴ ProN W3" charset="0"/>
                <a:cs typeface="ヒラギノ角ゴ ProN W3" charset="0"/>
                <a:sym typeface="Lato Light" charset="0"/>
              </a:defRPr>
            </a:lvl8pPr>
            <a:lvl9pPr marL="1828800" algn="l" rtl="0" fontAlgn="base">
              <a:spcBef>
                <a:spcPct val="0"/>
              </a:spcBef>
              <a:spcAft>
                <a:spcPct val="0"/>
              </a:spcAft>
              <a:defRPr sz="4200">
                <a:solidFill>
                  <a:schemeClr val="tx1"/>
                </a:solidFill>
                <a:latin typeface="Lato Light" charset="0"/>
                <a:ea typeface="ヒラギノ角ゴ ProN W3" charset="0"/>
                <a:cs typeface="ヒラギノ角ゴ ProN W3" charset="0"/>
                <a:sym typeface="Lato Light" charset="0"/>
              </a:defRPr>
            </a:lvl9pPr>
          </a:lstStyle>
          <a:p>
            <a:pPr>
              <a:buFont typeface="Times New Roman" pitchFamily="16" charset="0"/>
              <a:buNone/>
              <a:defRPr/>
            </a:pPr>
            <a:r>
              <a:rPr lang="it-IT" dirty="0"/>
              <a:t>Fare clic per modificare stile</a:t>
            </a:r>
          </a:p>
        </p:txBody>
      </p:sp>
      <p:pic>
        <p:nvPicPr>
          <p:cNvPr id="7" name="Picture 5"/>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1638" y="3303588"/>
            <a:ext cx="7974012"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Titolo 1"/>
          <p:cNvSpPr>
            <a:spLocks noGrp="1"/>
          </p:cNvSpPr>
          <p:nvPr>
            <p:ph type="title"/>
          </p:nvPr>
        </p:nvSpPr>
        <p:spPr>
          <a:xfrm>
            <a:off x="401837" y="928687"/>
            <a:ext cx="3571875" cy="2232422"/>
          </a:xfrm>
          <a:prstGeom prst="rect">
            <a:avLst/>
          </a:prstGeom>
        </p:spPr>
        <p:txBody>
          <a:bodyPr/>
          <a:lstStyle/>
          <a:p>
            <a:r>
              <a:rPr lang="it-IT" dirty="0"/>
              <a:t>Fare clic per modificare stile</a:t>
            </a:r>
          </a:p>
        </p:txBody>
      </p:sp>
      <p:sp>
        <p:nvSpPr>
          <p:cNvPr id="3" name="Segnaposto contenuto 2"/>
          <p:cNvSpPr>
            <a:spLocks noGrp="1"/>
          </p:cNvSpPr>
          <p:nvPr>
            <p:ph idx="1"/>
          </p:nvPr>
        </p:nvSpPr>
        <p:spPr>
          <a:xfrm>
            <a:off x="401837" y="3527227"/>
            <a:ext cx="3571875" cy="2232422"/>
          </a:xfrm>
          <a:prstGeom prst="rect">
            <a:avLst/>
          </a:prstGeom>
        </p:spPr>
        <p:txBody>
          <a:bodyPr/>
          <a:lstStyle/>
          <a:p>
            <a:pPr lvl="0"/>
            <a:r>
              <a:rPr lang="it-IT" dirty="0"/>
              <a:t>Fare clic per modificare gli stili del testo dello schema</a:t>
            </a:r>
          </a:p>
        </p:txBody>
      </p:sp>
      <p:sp>
        <p:nvSpPr>
          <p:cNvPr id="5" name="Segnaposto contenuto 2"/>
          <p:cNvSpPr>
            <a:spLocks noGrp="1"/>
          </p:cNvSpPr>
          <p:nvPr>
            <p:ph idx="10"/>
          </p:nvPr>
        </p:nvSpPr>
        <p:spPr>
          <a:xfrm>
            <a:off x="4572001" y="3530261"/>
            <a:ext cx="3571875" cy="2232422"/>
          </a:xfrm>
          <a:prstGeom prst="rect">
            <a:avLst/>
          </a:prstGeom>
        </p:spPr>
        <p:txBody>
          <a:bodyPr/>
          <a:lstStyle/>
          <a:p>
            <a:pPr lvl="0"/>
            <a:r>
              <a:rPr lang="it-IT" dirty="0"/>
              <a:t>Fare clic per modificare gli stili del testo dello schema</a:t>
            </a:r>
          </a:p>
        </p:txBody>
      </p:sp>
      <p:sp>
        <p:nvSpPr>
          <p:cNvPr id="8" name="Segnaposto piè di pagina 2"/>
          <p:cNvSpPr>
            <a:spLocks noGrp="1"/>
          </p:cNvSpPr>
          <p:nvPr>
            <p:ph type="ftr" sz="quarter" idx="11"/>
          </p:nvPr>
        </p:nvSpPr>
        <p:spPr/>
        <p:txBody>
          <a:bodyPr/>
          <a:lstStyle>
            <a:lvl1pPr algn="l">
              <a:defRPr sz="800">
                <a:solidFill>
                  <a:schemeClr val="tx1">
                    <a:tint val="75000"/>
                  </a:schemeClr>
                </a:solidFill>
                <a:latin typeface="+mj-lt"/>
              </a:defRPr>
            </a:lvl1pPr>
          </a:lstStyle>
          <a:p>
            <a:pPr>
              <a:defRPr/>
            </a:pPr>
            <a:endParaRPr lang="en-GB"/>
          </a:p>
        </p:txBody>
      </p:sp>
      <p:sp>
        <p:nvSpPr>
          <p:cNvPr id="9" name="Segnaposto numero diapositiva 3"/>
          <p:cNvSpPr>
            <a:spLocks noGrp="1"/>
          </p:cNvSpPr>
          <p:nvPr>
            <p:ph type="sldNum" sz="quarter" idx="12"/>
          </p:nvPr>
        </p:nvSpPr>
        <p:spPr/>
        <p:txBody>
          <a:bodyPr/>
          <a:lstStyle>
            <a:lvl1pPr algn="r">
              <a:defRPr sz="800">
                <a:solidFill>
                  <a:schemeClr val="tx1">
                    <a:tint val="75000"/>
                  </a:schemeClr>
                </a:solidFill>
                <a:latin typeface="+mj-lt"/>
              </a:defRPr>
            </a:lvl1pPr>
          </a:lstStyle>
          <a:p>
            <a:pPr>
              <a:defRPr/>
            </a:pPr>
            <a:fld id="{32199756-C3F0-4F5B-B003-F9E96E6B89F5}" type="slidenum">
              <a:rPr lang="en-GB"/>
              <a:pPr>
                <a:defRPr/>
              </a:pPr>
              <a:t>‹N›</a:t>
            </a:fld>
            <a:endParaRPr lang="en-GB" dirty="0"/>
          </a:p>
        </p:txBody>
      </p:sp>
    </p:spTree>
    <p:extLst>
      <p:ext uri="{BB962C8B-B14F-4D97-AF65-F5344CB8AC3E}">
        <p14:creationId xmlns:p14="http://schemas.microsoft.com/office/powerpoint/2010/main" val="54496084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649" y="273475"/>
            <a:ext cx="3008189" cy="1161975"/>
          </a:xfrm>
          <a:prstGeom prst="rect">
            <a:avLst/>
          </a:prstGeom>
        </p:spPr>
        <p:txBody>
          <a:bodyPr/>
          <a:lstStyle>
            <a:lvl1pPr algn="l">
              <a:defRPr sz="1400" b="1"/>
            </a:lvl1pPr>
          </a:lstStyle>
          <a:p>
            <a:r>
              <a:rPr lang="it-IT"/>
              <a:t>Fare clic per modificare stile</a:t>
            </a:r>
          </a:p>
        </p:txBody>
      </p:sp>
      <p:sp>
        <p:nvSpPr>
          <p:cNvPr id="3" name="Segnaposto contenuto 2"/>
          <p:cNvSpPr>
            <a:spLocks noGrp="1"/>
          </p:cNvSpPr>
          <p:nvPr>
            <p:ph idx="1"/>
          </p:nvPr>
        </p:nvSpPr>
        <p:spPr>
          <a:xfrm>
            <a:off x="3575224" y="273473"/>
            <a:ext cx="5111130" cy="5852294"/>
          </a:xfrm>
          <a:prstGeom prst="rect">
            <a:avLst/>
          </a:prstGeo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649" y="1435448"/>
            <a:ext cx="3008189" cy="4690318"/>
          </a:xfrm>
          <a:prstGeom prst="rect">
            <a:avLst/>
          </a:prstGeom>
        </p:spPr>
        <p:txBody>
          <a:bodyPr/>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it-IT"/>
              <a:t>Fare clic per modificare gli stili del testo dello schema</a:t>
            </a:r>
          </a:p>
        </p:txBody>
      </p:sp>
      <p:sp>
        <p:nvSpPr>
          <p:cNvPr id="5" name="Segnaposto piè di pagina 2"/>
          <p:cNvSpPr>
            <a:spLocks noGrp="1"/>
          </p:cNvSpPr>
          <p:nvPr>
            <p:ph type="ftr" sz="quarter" idx="10"/>
          </p:nvPr>
        </p:nvSpPr>
        <p:spPr/>
        <p:txBody>
          <a:bodyPr/>
          <a:lstStyle>
            <a:lvl1pPr>
              <a:defRPr/>
            </a:lvl1pPr>
          </a:lstStyle>
          <a:p>
            <a:pPr>
              <a:defRPr/>
            </a:pPr>
            <a:endParaRPr lang="en-GB"/>
          </a:p>
        </p:txBody>
      </p:sp>
      <p:sp>
        <p:nvSpPr>
          <p:cNvPr id="6" name="Segnaposto numero diapositiva 3"/>
          <p:cNvSpPr>
            <a:spLocks noGrp="1"/>
          </p:cNvSpPr>
          <p:nvPr>
            <p:ph type="sldNum" sz="quarter" idx="11"/>
          </p:nvPr>
        </p:nvSpPr>
        <p:spPr/>
        <p:txBody>
          <a:bodyPr/>
          <a:lstStyle>
            <a:lvl1pPr>
              <a:defRPr/>
            </a:lvl1pPr>
          </a:lstStyle>
          <a:p>
            <a:pPr>
              <a:defRPr/>
            </a:pPr>
            <a:fld id="{F3674EC2-BC1B-4EF1-B2E8-D15AE239E0EE}" type="slidenum">
              <a:rPr lang="en-GB"/>
              <a:pPr>
                <a:defRPr/>
              </a:pPr>
              <a:t>‹N›</a:t>
            </a:fld>
            <a:endParaRPr lang="en-GB" dirty="0"/>
          </a:p>
        </p:txBody>
      </p:sp>
    </p:spTree>
    <p:extLst>
      <p:ext uri="{BB962C8B-B14F-4D97-AF65-F5344CB8AC3E}">
        <p14:creationId xmlns:p14="http://schemas.microsoft.com/office/powerpoint/2010/main" val="336057495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637" y="4800824"/>
            <a:ext cx="5486177" cy="567035"/>
          </a:xfrm>
          <a:prstGeom prst="rect">
            <a:avLst/>
          </a:prstGeom>
        </p:spPr>
        <p:txBody>
          <a:bodyPr/>
          <a:lstStyle>
            <a:lvl1pPr algn="l">
              <a:defRPr sz="1400" b="1"/>
            </a:lvl1pPr>
          </a:lstStyle>
          <a:p>
            <a:r>
              <a:rPr lang="it-IT"/>
              <a:t>Fare clic per modificare stile</a:t>
            </a:r>
          </a:p>
        </p:txBody>
      </p:sp>
      <p:sp>
        <p:nvSpPr>
          <p:cNvPr id="3" name="Segnaposto immagine 2"/>
          <p:cNvSpPr>
            <a:spLocks noGrp="1"/>
          </p:cNvSpPr>
          <p:nvPr>
            <p:ph type="pic" idx="1"/>
          </p:nvPr>
        </p:nvSpPr>
        <p:spPr>
          <a:xfrm>
            <a:off x="1792637" y="612800"/>
            <a:ext cx="5486177" cy="4114354"/>
          </a:xfrm>
          <a:prstGeom prst="rect">
            <a:avLst/>
          </a:prstGeom>
        </p:spPr>
        <p:txBody>
          <a:bodyPr/>
          <a:lstStyle>
            <a:lvl1pPr marL="0" indent="0">
              <a:buNone/>
              <a:defRPr sz="2200"/>
            </a:lvl1pPr>
            <a:lvl2pPr marL="321424" indent="0">
              <a:buNone/>
              <a:defRPr sz="2000"/>
            </a:lvl2pPr>
            <a:lvl3pPr marL="642849" indent="0">
              <a:buNone/>
              <a:defRPr sz="1700"/>
            </a:lvl3pPr>
            <a:lvl4pPr marL="964274" indent="0">
              <a:buNone/>
              <a:defRPr sz="1400"/>
            </a:lvl4pPr>
            <a:lvl5pPr marL="1285697" indent="0">
              <a:buNone/>
              <a:defRPr sz="1400"/>
            </a:lvl5pPr>
            <a:lvl6pPr marL="1607123" indent="0">
              <a:buNone/>
              <a:defRPr sz="1400"/>
            </a:lvl6pPr>
            <a:lvl7pPr marL="1928546" indent="0">
              <a:buNone/>
              <a:defRPr sz="1400"/>
            </a:lvl7pPr>
            <a:lvl8pPr marL="2249971" indent="0">
              <a:buNone/>
              <a:defRPr sz="1400"/>
            </a:lvl8pPr>
            <a:lvl9pPr marL="2571396" indent="0">
              <a:buNone/>
              <a:defRPr sz="1400"/>
            </a:lvl9pPr>
          </a:lstStyle>
          <a:p>
            <a:pPr lvl="0"/>
            <a:endParaRPr lang="it-IT" noProof="0">
              <a:sym typeface="Lato Light" charset="0"/>
            </a:endParaRPr>
          </a:p>
        </p:txBody>
      </p:sp>
      <p:sp>
        <p:nvSpPr>
          <p:cNvPr id="4" name="Segnaposto testo 3"/>
          <p:cNvSpPr>
            <a:spLocks noGrp="1"/>
          </p:cNvSpPr>
          <p:nvPr>
            <p:ph type="body" sz="half" idx="2"/>
          </p:nvPr>
        </p:nvSpPr>
        <p:spPr>
          <a:xfrm>
            <a:off x="1792637" y="5367860"/>
            <a:ext cx="5486177" cy="804788"/>
          </a:xfrm>
          <a:prstGeom prst="rect">
            <a:avLst/>
          </a:prstGeom>
        </p:spPr>
        <p:txBody>
          <a:bodyPr/>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it-IT"/>
              <a:t>Fare clic per modificare gli stili del testo dello schema</a:t>
            </a:r>
          </a:p>
        </p:txBody>
      </p:sp>
      <p:sp>
        <p:nvSpPr>
          <p:cNvPr id="5" name="Segnaposto piè di pagina 2"/>
          <p:cNvSpPr>
            <a:spLocks noGrp="1"/>
          </p:cNvSpPr>
          <p:nvPr>
            <p:ph type="ftr" sz="quarter" idx="10"/>
          </p:nvPr>
        </p:nvSpPr>
        <p:spPr/>
        <p:txBody>
          <a:bodyPr/>
          <a:lstStyle>
            <a:lvl1pPr>
              <a:defRPr/>
            </a:lvl1pPr>
          </a:lstStyle>
          <a:p>
            <a:pPr>
              <a:defRPr/>
            </a:pPr>
            <a:endParaRPr lang="en-GB"/>
          </a:p>
        </p:txBody>
      </p:sp>
      <p:sp>
        <p:nvSpPr>
          <p:cNvPr id="6" name="Segnaposto numero diapositiva 3"/>
          <p:cNvSpPr>
            <a:spLocks noGrp="1"/>
          </p:cNvSpPr>
          <p:nvPr>
            <p:ph type="sldNum" sz="quarter" idx="11"/>
          </p:nvPr>
        </p:nvSpPr>
        <p:spPr/>
        <p:txBody>
          <a:bodyPr/>
          <a:lstStyle>
            <a:lvl1pPr>
              <a:defRPr/>
            </a:lvl1pPr>
          </a:lstStyle>
          <a:p>
            <a:pPr>
              <a:defRPr/>
            </a:pPr>
            <a:fld id="{8BAF57A8-202F-4E78-9E83-7530EB9EF67B}" type="slidenum">
              <a:rPr lang="en-GB"/>
              <a:pPr>
                <a:defRPr/>
              </a:pPr>
              <a:t>‹N›</a:t>
            </a:fld>
            <a:endParaRPr lang="en-GB" dirty="0"/>
          </a:p>
        </p:txBody>
      </p:sp>
    </p:spTree>
    <p:extLst>
      <p:ext uri="{BB962C8B-B14F-4D97-AF65-F5344CB8AC3E}">
        <p14:creationId xmlns:p14="http://schemas.microsoft.com/office/powerpoint/2010/main" val="275220307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43"/>
            <a:ext cx="7886700" cy="2852737"/>
          </a:xfrm>
          <a:prstGeom prst="rect">
            <a:avLst/>
          </a:prstGeom>
        </p:spPr>
        <p:txBody>
          <a:bodyPr anchor="b"/>
          <a:lstStyle>
            <a:lvl1pPr>
              <a:defRPr sz="3375"/>
            </a:lvl1pPr>
          </a:lstStyle>
          <a:p>
            <a:r>
              <a:rPr lang="it-IT"/>
              <a:t>Fare clic per modificare lo stile del titolo</a:t>
            </a:r>
          </a:p>
        </p:txBody>
      </p:sp>
      <p:sp>
        <p:nvSpPr>
          <p:cNvPr id="3" name="Segnaposto testo 2"/>
          <p:cNvSpPr>
            <a:spLocks noGrp="1"/>
          </p:cNvSpPr>
          <p:nvPr>
            <p:ph type="body" idx="1"/>
          </p:nvPr>
        </p:nvSpPr>
        <p:spPr>
          <a:xfrm>
            <a:off x="623888" y="4589468"/>
            <a:ext cx="7886700" cy="1500187"/>
          </a:xfrm>
          <a:prstGeom prst="rect">
            <a:avLst/>
          </a:prstGeom>
        </p:spPr>
        <p:txBody>
          <a:bodyPr/>
          <a:lstStyle>
            <a:lvl1pPr marL="0" indent="0">
              <a:buNone/>
              <a:defRPr sz="1350">
                <a:solidFill>
                  <a:schemeClr val="tx1">
                    <a:tint val="75000"/>
                  </a:schemeClr>
                </a:solidFill>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a:xfrm>
            <a:off x="628650" y="6356355"/>
            <a:ext cx="20574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028950" y="6356355"/>
            <a:ext cx="3086100" cy="365125"/>
          </a:xfrm>
          <a:prstGeom prst="rect">
            <a:avLst/>
          </a:prstGeom>
        </p:spPr>
        <p:txBody>
          <a:bodyPr/>
          <a:lstStyle/>
          <a:p>
            <a:endParaRPr lang="it-IT"/>
          </a:p>
        </p:txBody>
      </p:sp>
    </p:spTree>
    <p:extLst>
      <p:ext uri="{BB962C8B-B14F-4D97-AF65-F5344CB8AC3E}">
        <p14:creationId xmlns:p14="http://schemas.microsoft.com/office/powerpoint/2010/main" val="550346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uto e descrizione del titolo">
    <p:spTree>
      <p:nvGrpSpPr>
        <p:cNvPr id="1" name=""/>
        <p:cNvGrpSpPr/>
        <p:nvPr/>
      </p:nvGrpSpPr>
      <p:grpSpPr>
        <a:xfrm>
          <a:off x="0" y="0"/>
          <a:ext cx="0" cy="0"/>
          <a:chOff x="0" y="0"/>
          <a:chExt cx="0" cy="0"/>
        </a:xfrm>
      </p:grpSpPr>
      <p:pic>
        <p:nvPicPr>
          <p:cNvPr id="11" name="Immagine 10" descr="Celestia-R1---OverlayContentHD.png">
            <a:extLst>
              <a:ext uri="{FF2B5EF4-FFF2-40B4-BE49-F238E27FC236}">
                <a16:creationId xmlns:a16="http://schemas.microsoft.com/office/drawing/2014/main" id="{A1E35E73-B2F7-41DF-AAD2-58E6BE271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olo 1"/>
          <p:cNvSpPr>
            <a:spLocks noGrp="1"/>
          </p:cNvSpPr>
          <p:nvPr>
            <p:ph type="title"/>
          </p:nvPr>
        </p:nvSpPr>
        <p:spPr>
          <a:xfrm>
            <a:off x="514351" y="609601"/>
            <a:ext cx="8130686" cy="1260000"/>
          </a:xfrm>
          <a:prstGeom prst="rect">
            <a:avLst/>
          </a:prstGeom>
        </p:spPr>
        <p:txBody>
          <a:bodyPr rtlCol="0" anchor="ctr" anchorCtr="0">
            <a:normAutofit/>
          </a:bodyPr>
          <a:lstStyle>
            <a:lvl1pPr>
              <a:defRPr sz="2250"/>
            </a:lvl1pPr>
          </a:lstStyle>
          <a:p>
            <a:pPr rtl="0"/>
            <a:r>
              <a:rPr lang="it-IT" noProof="0"/>
              <a:t>Fare clic per modificare lo stile del titolo</a:t>
            </a:r>
          </a:p>
        </p:txBody>
      </p:sp>
      <p:sp>
        <p:nvSpPr>
          <p:cNvPr id="3" name="Segnaposto testo 2"/>
          <p:cNvSpPr>
            <a:spLocks noGrp="1"/>
          </p:cNvSpPr>
          <p:nvPr>
            <p:ph type="body" idx="1"/>
          </p:nvPr>
        </p:nvSpPr>
        <p:spPr>
          <a:xfrm>
            <a:off x="514349" y="1881824"/>
            <a:ext cx="8130686" cy="1032826"/>
          </a:xfrm>
          <a:prstGeom prst="rect">
            <a:avLst/>
          </a:prstGeom>
        </p:spPr>
        <p:txBody>
          <a:bodyPr rtlCol="0" anchor="t" anchorCtr="0">
            <a:noAutofit/>
          </a:bodyPr>
          <a:lstStyle>
            <a:lvl1pPr marL="0" indent="0">
              <a:buNone/>
              <a:defRPr sz="135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it-IT" noProof="0"/>
              <a:t>Modifica gli stili del testo dello schema</a:t>
            </a:r>
          </a:p>
        </p:txBody>
      </p:sp>
      <p:sp>
        <p:nvSpPr>
          <p:cNvPr id="7" name="Segnaposto data 6"/>
          <p:cNvSpPr>
            <a:spLocks noGrp="1"/>
          </p:cNvSpPr>
          <p:nvPr>
            <p:ph type="dt" sz="half" idx="10"/>
          </p:nvPr>
        </p:nvSpPr>
        <p:spPr/>
        <p:txBody>
          <a:bodyPr rtlCol="0"/>
          <a:lstStyle/>
          <a:p>
            <a:pPr rtl="0"/>
            <a:fld id="{E4566A5B-F7EE-42CE-8779-B69FF7195412}" type="datetime1">
              <a:rPr lang="it-IT" noProof="0" smtClean="0"/>
              <a:t>25/09/2019</a:t>
            </a:fld>
            <a:endParaRPr lang="it-IT" noProof="0"/>
          </a:p>
        </p:txBody>
      </p:sp>
      <p:sp>
        <p:nvSpPr>
          <p:cNvPr id="8" name="Segnaposto piè di pagina 7"/>
          <p:cNvSpPr>
            <a:spLocks noGrp="1"/>
          </p:cNvSpPr>
          <p:nvPr>
            <p:ph type="ftr" sz="quarter" idx="11"/>
          </p:nvPr>
        </p:nvSpPr>
        <p:spPr/>
        <p:txBody>
          <a:bodyPr rtlCol="0"/>
          <a:lstStyle/>
          <a:p>
            <a:pPr rtl="0"/>
            <a:r>
              <a:rPr lang="it-IT" noProof="0"/>
              <a:t>Aggiungere un piè di pagina</a:t>
            </a:r>
          </a:p>
        </p:txBody>
      </p:sp>
      <p:sp>
        <p:nvSpPr>
          <p:cNvPr id="6" name="Segnaposto testo 5">
            <a:extLst>
              <a:ext uri="{FF2B5EF4-FFF2-40B4-BE49-F238E27FC236}">
                <a16:creationId xmlns:a16="http://schemas.microsoft.com/office/drawing/2014/main" id="{B47DAE59-9D63-4159-8F3E-560C31F19A89}"/>
              </a:ext>
            </a:extLst>
          </p:cNvPr>
          <p:cNvSpPr>
            <a:spLocks noGrp="1"/>
          </p:cNvSpPr>
          <p:nvPr>
            <p:ph type="body" sz="quarter" idx="14" hasCustomPrompt="1"/>
          </p:nvPr>
        </p:nvSpPr>
        <p:spPr>
          <a:xfrm>
            <a:off x="912144" y="3837471"/>
            <a:ext cx="982538" cy="959003"/>
          </a:xfrm>
          <a:prstGeom prst="rect">
            <a:avLst/>
          </a:prstGeom>
        </p:spPr>
        <p:txBody>
          <a:bodyPr rtlCol="0">
            <a:noAutofit/>
          </a:bodyPr>
          <a:lstStyle>
            <a:lvl1pPr marL="0" indent="0" algn="ctr">
              <a:buNone/>
              <a:defRPr sz="900"/>
            </a:lvl1pPr>
            <a:lvl3pPr algn="ctr">
              <a:defRPr sz="900"/>
            </a:lvl3pPr>
            <a:lvl5pPr marL="1371600" indent="0">
              <a:buNone/>
              <a:defRPr/>
            </a:lvl5pPr>
          </a:lstStyle>
          <a:p>
            <a:pPr lvl="0" rtl="0"/>
            <a:r>
              <a:rPr lang="it-IT" noProof="0"/>
              <a:t>Modificare gli stili del testo dello schema</a:t>
            </a:r>
          </a:p>
        </p:txBody>
      </p:sp>
      <p:sp>
        <p:nvSpPr>
          <p:cNvPr id="9" name="Segnaposto numero diapositiva 8"/>
          <p:cNvSpPr>
            <a:spLocks noGrp="1"/>
          </p:cNvSpPr>
          <p:nvPr>
            <p:ph type="sldNum" sz="quarter" idx="12"/>
          </p:nvPr>
        </p:nvSpPr>
        <p:spPr/>
        <p:txBody>
          <a:bodyPr rtlCol="0"/>
          <a:lstStyle/>
          <a:p>
            <a:pPr rtl="0"/>
            <a:fld id="{5D99DD2A-B520-4620-9B43-64B657BA2D42}" type="slidenum">
              <a:rPr lang="it-IT" noProof="0" smtClean="0"/>
              <a:t>‹N›</a:t>
            </a:fld>
            <a:endParaRPr lang="it-IT" noProof="0"/>
          </a:p>
        </p:txBody>
      </p:sp>
      <p:sp>
        <p:nvSpPr>
          <p:cNvPr id="12" name="Segnaposto testo 2">
            <a:extLst>
              <a:ext uri="{FF2B5EF4-FFF2-40B4-BE49-F238E27FC236}">
                <a16:creationId xmlns:a16="http://schemas.microsoft.com/office/drawing/2014/main" id="{4249143D-80A5-4E4C-BBFD-F253500CE226}"/>
              </a:ext>
            </a:extLst>
          </p:cNvPr>
          <p:cNvSpPr>
            <a:spLocks noGrp="1"/>
          </p:cNvSpPr>
          <p:nvPr>
            <p:ph type="body" idx="13"/>
          </p:nvPr>
        </p:nvSpPr>
        <p:spPr>
          <a:xfrm>
            <a:off x="514349" y="2914650"/>
            <a:ext cx="8130686" cy="502126"/>
          </a:xfrm>
          <a:prstGeom prst="rect">
            <a:avLst/>
          </a:prstGeom>
        </p:spPr>
        <p:txBody>
          <a:bodyPr rtlCol="0" anchor="ctr" anchorCtr="0">
            <a:noAutofit/>
          </a:bodyPr>
          <a:lstStyle>
            <a:lvl1pPr marL="0" indent="0" algn="ctr">
              <a:buNone/>
              <a:defRPr sz="135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it-IT" noProof="0"/>
              <a:t>Modifica gli stili del testo dello schema</a:t>
            </a:r>
          </a:p>
        </p:txBody>
      </p:sp>
      <p:sp>
        <p:nvSpPr>
          <p:cNvPr id="20" name="Segnaposto testo 5">
            <a:extLst>
              <a:ext uri="{FF2B5EF4-FFF2-40B4-BE49-F238E27FC236}">
                <a16:creationId xmlns:a16="http://schemas.microsoft.com/office/drawing/2014/main" id="{B06123F0-984B-4EF8-9945-3621C401B7AD}"/>
              </a:ext>
            </a:extLst>
          </p:cNvPr>
          <p:cNvSpPr>
            <a:spLocks noGrp="1"/>
          </p:cNvSpPr>
          <p:nvPr>
            <p:ph type="body" sz="quarter" idx="17" hasCustomPrompt="1"/>
          </p:nvPr>
        </p:nvSpPr>
        <p:spPr>
          <a:xfrm>
            <a:off x="5599024" y="3837471"/>
            <a:ext cx="982538" cy="959003"/>
          </a:xfrm>
          <a:prstGeom prst="rect">
            <a:avLst/>
          </a:prstGeom>
        </p:spPr>
        <p:txBody>
          <a:bodyPr rtlCol="0">
            <a:noAutofit/>
          </a:bodyPr>
          <a:lstStyle>
            <a:lvl1pPr marL="0" indent="0" algn="ctr">
              <a:buNone/>
              <a:defRPr sz="900"/>
            </a:lvl1pPr>
            <a:lvl3pPr algn="ctr">
              <a:defRPr sz="900"/>
            </a:lvl3pPr>
            <a:lvl5pPr marL="1371600" indent="0">
              <a:buNone/>
              <a:defRPr/>
            </a:lvl5pPr>
          </a:lstStyle>
          <a:p>
            <a:pPr lvl="0" rtl="0"/>
            <a:r>
              <a:rPr lang="it-IT" noProof="0"/>
              <a:t>Modificare gli stili del testo dello schema</a:t>
            </a:r>
          </a:p>
        </p:txBody>
      </p:sp>
      <p:sp>
        <p:nvSpPr>
          <p:cNvPr id="21" name="Segnaposto testo 5">
            <a:extLst>
              <a:ext uri="{FF2B5EF4-FFF2-40B4-BE49-F238E27FC236}">
                <a16:creationId xmlns:a16="http://schemas.microsoft.com/office/drawing/2014/main" id="{A669C074-A9BE-4B07-ACEE-3B34AAC8B9E7}"/>
              </a:ext>
            </a:extLst>
          </p:cNvPr>
          <p:cNvSpPr>
            <a:spLocks noGrp="1"/>
          </p:cNvSpPr>
          <p:nvPr>
            <p:ph type="body" sz="quarter" idx="18"/>
          </p:nvPr>
        </p:nvSpPr>
        <p:spPr>
          <a:xfrm>
            <a:off x="7161318" y="3837471"/>
            <a:ext cx="982538" cy="959003"/>
          </a:xfrm>
          <a:prstGeom prst="rect">
            <a:avLst/>
          </a:prstGeom>
        </p:spPr>
        <p:txBody>
          <a:bodyPr rtlCol="0">
            <a:noAutofit/>
          </a:bodyPr>
          <a:lstStyle>
            <a:lvl1pPr marL="0" indent="0" algn="ctr">
              <a:buNone/>
              <a:defRPr sz="900"/>
            </a:lvl1pPr>
            <a:lvl3pPr algn="ctr">
              <a:defRPr sz="900"/>
            </a:lvl3pPr>
            <a:lvl5pPr marL="1371600" indent="0">
              <a:buNone/>
              <a:defRPr/>
            </a:lvl5pPr>
          </a:lstStyle>
          <a:p>
            <a:pPr lvl="0" rtl="0"/>
            <a:r>
              <a:rPr lang="it-IT" noProof="0"/>
              <a:t>Modifica gli stili del testo dello schema</a:t>
            </a:r>
          </a:p>
        </p:txBody>
      </p:sp>
      <p:sp>
        <p:nvSpPr>
          <p:cNvPr id="19" name="Segnaposto testo 5">
            <a:extLst>
              <a:ext uri="{FF2B5EF4-FFF2-40B4-BE49-F238E27FC236}">
                <a16:creationId xmlns:a16="http://schemas.microsoft.com/office/drawing/2014/main" id="{84A40D78-D6DD-41A7-A132-9D48DF8649A9}"/>
              </a:ext>
            </a:extLst>
          </p:cNvPr>
          <p:cNvSpPr>
            <a:spLocks noGrp="1"/>
          </p:cNvSpPr>
          <p:nvPr>
            <p:ph type="body" sz="quarter" idx="16" hasCustomPrompt="1"/>
          </p:nvPr>
        </p:nvSpPr>
        <p:spPr>
          <a:xfrm>
            <a:off x="4036731" y="3837471"/>
            <a:ext cx="982538" cy="959003"/>
          </a:xfrm>
          <a:prstGeom prst="rect">
            <a:avLst/>
          </a:prstGeom>
        </p:spPr>
        <p:txBody>
          <a:bodyPr rtlCol="0">
            <a:noAutofit/>
          </a:bodyPr>
          <a:lstStyle>
            <a:lvl1pPr marL="0" indent="0" algn="ctr">
              <a:buNone/>
              <a:defRPr sz="900"/>
            </a:lvl1pPr>
            <a:lvl3pPr algn="ctr">
              <a:defRPr sz="900"/>
            </a:lvl3pPr>
            <a:lvl5pPr marL="1371600" indent="0">
              <a:buNone/>
              <a:defRPr/>
            </a:lvl5pPr>
          </a:lstStyle>
          <a:p>
            <a:pPr lvl="0" rtl="0"/>
            <a:r>
              <a:rPr lang="it-IT" noProof="0"/>
              <a:t>Modificare gli stili del testo dello schema</a:t>
            </a:r>
          </a:p>
        </p:txBody>
      </p:sp>
      <p:sp>
        <p:nvSpPr>
          <p:cNvPr id="18" name="Segnaposto testo 5">
            <a:extLst>
              <a:ext uri="{FF2B5EF4-FFF2-40B4-BE49-F238E27FC236}">
                <a16:creationId xmlns:a16="http://schemas.microsoft.com/office/drawing/2014/main" id="{4A9CFAA7-850F-4C92-A9BE-56452E5CA04D}"/>
              </a:ext>
            </a:extLst>
          </p:cNvPr>
          <p:cNvSpPr>
            <a:spLocks noGrp="1"/>
          </p:cNvSpPr>
          <p:nvPr>
            <p:ph type="body" sz="quarter" idx="15" hasCustomPrompt="1"/>
          </p:nvPr>
        </p:nvSpPr>
        <p:spPr>
          <a:xfrm>
            <a:off x="2474437" y="3837471"/>
            <a:ext cx="982538" cy="959003"/>
          </a:xfrm>
          <a:prstGeom prst="rect">
            <a:avLst/>
          </a:prstGeom>
        </p:spPr>
        <p:txBody>
          <a:bodyPr rtlCol="0">
            <a:noAutofit/>
          </a:bodyPr>
          <a:lstStyle>
            <a:lvl1pPr marL="0" indent="0" algn="ctr">
              <a:buNone/>
              <a:defRPr sz="900"/>
            </a:lvl1pPr>
            <a:lvl3pPr algn="ctr">
              <a:defRPr sz="900"/>
            </a:lvl3pPr>
            <a:lvl5pPr marL="1371600" indent="0">
              <a:buNone/>
              <a:defRPr/>
            </a:lvl5pPr>
          </a:lstStyle>
          <a:p>
            <a:pPr lvl="0" rtl="0"/>
            <a:r>
              <a:rPr lang="it-IT" noProof="0"/>
              <a:t>Modificare gli stili del testo dello schema</a:t>
            </a:r>
          </a:p>
        </p:txBody>
      </p:sp>
    </p:spTree>
    <p:extLst>
      <p:ext uri="{BB962C8B-B14F-4D97-AF65-F5344CB8AC3E}">
        <p14:creationId xmlns:p14="http://schemas.microsoft.com/office/powerpoint/2010/main" val="3940943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itazione con didascalia">
    <p:spTree>
      <p:nvGrpSpPr>
        <p:cNvPr id="1" name=""/>
        <p:cNvGrpSpPr/>
        <p:nvPr/>
      </p:nvGrpSpPr>
      <p:grpSpPr>
        <a:xfrm>
          <a:off x="0" y="0"/>
          <a:ext cx="0" cy="0"/>
          <a:chOff x="0" y="0"/>
          <a:chExt cx="0" cy="0"/>
        </a:xfrm>
      </p:grpSpPr>
      <p:sp>
        <p:nvSpPr>
          <p:cNvPr id="15" name="Casella di testo 14"/>
          <p:cNvSpPr txBox="1"/>
          <p:nvPr/>
        </p:nvSpPr>
        <p:spPr bwMode="white">
          <a:xfrm>
            <a:off x="7928432"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it-IT" sz="6000" noProof="0">
                <a:solidFill>
                  <a:schemeClr val="tx1"/>
                </a:solidFill>
                <a:effectLst/>
              </a:rPr>
              <a:t>"</a:t>
            </a:r>
          </a:p>
        </p:txBody>
      </p:sp>
      <p:sp>
        <p:nvSpPr>
          <p:cNvPr id="11" name="Casella di testo 10"/>
          <p:cNvSpPr txBox="1"/>
          <p:nvPr/>
        </p:nvSpPr>
        <p:spPr bwMode="white">
          <a:xfrm>
            <a:off x="751969" y="82333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it-IT" sz="6000" noProof="0">
                <a:solidFill>
                  <a:schemeClr val="tx1"/>
                </a:solidFill>
                <a:effectLst/>
              </a:rPr>
              <a:t>"</a:t>
            </a:r>
          </a:p>
        </p:txBody>
      </p:sp>
      <p:sp>
        <p:nvSpPr>
          <p:cNvPr id="2" name="Titolo 1"/>
          <p:cNvSpPr>
            <a:spLocks noGrp="1"/>
          </p:cNvSpPr>
          <p:nvPr>
            <p:ph type="title" hasCustomPrompt="1"/>
          </p:nvPr>
        </p:nvSpPr>
        <p:spPr>
          <a:xfrm>
            <a:off x="990601" y="609602"/>
            <a:ext cx="7162799" cy="2743199"/>
          </a:xfrm>
          <a:prstGeom prst="rect">
            <a:avLst/>
          </a:prstGeom>
        </p:spPr>
        <p:txBody>
          <a:bodyPr rtlCol="0" anchor="ctr">
            <a:normAutofit/>
          </a:bodyPr>
          <a:lstStyle>
            <a:lvl1pPr algn="ctr">
              <a:defRPr sz="2250" b="0" i="1" cap="none">
                <a:solidFill>
                  <a:schemeClr val="tx1"/>
                </a:solidFill>
              </a:defRPr>
            </a:lvl1pPr>
          </a:lstStyle>
          <a:p>
            <a:pPr rtl="0"/>
            <a:r>
              <a:rPr lang="it-IT" noProof="0"/>
              <a:t>FARE CLIC PER MODIFICARE LO STILE DEL TITOLO</a:t>
            </a:r>
          </a:p>
        </p:txBody>
      </p:sp>
      <p:sp>
        <p:nvSpPr>
          <p:cNvPr id="10" name="Segnaposto testo 9"/>
          <p:cNvSpPr>
            <a:spLocks noGrp="1"/>
          </p:cNvSpPr>
          <p:nvPr>
            <p:ph type="body" sz="quarter" idx="13"/>
          </p:nvPr>
        </p:nvSpPr>
        <p:spPr>
          <a:xfrm>
            <a:off x="1069806" y="3352800"/>
            <a:ext cx="7004388" cy="381000"/>
          </a:xfrm>
          <a:prstGeom prst="rect">
            <a:avLst/>
          </a:prstGeom>
        </p:spPr>
        <p:txBody>
          <a:bodyPr rtlCol="0" anchor="ctr">
            <a:normAutofit/>
          </a:bodyPr>
          <a:lstStyle>
            <a:lvl1pPr marL="0" indent="0" algn="r">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rtl="0"/>
            <a:r>
              <a:rPr lang="it-IT" noProof="0"/>
              <a:t>Modifica gli stili del testo dello schema</a:t>
            </a:r>
          </a:p>
        </p:txBody>
      </p:sp>
      <p:sp>
        <p:nvSpPr>
          <p:cNvPr id="3" name="Segnaposto testo 2"/>
          <p:cNvSpPr>
            <a:spLocks noGrp="1"/>
          </p:cNvSpPr>
          <p:nvPr>
            <p:ph type="body" idx="1" hasCustomPrompt="1"/>
          </p:nvPr>
        </p:nvSpPr>
        <p:spPr>
          <a:xfrm>
            <a:off x="1393032" y="4021139"/>
            <a:ext cx="6365081" cy="1760537"/>
          </a:xfrm>
          <a:prstGeom prst="rect">
            <a:avLst/>
          </a:prstGeom>
        </p:spPr>
        <p:txBody>
          <a:bodyPr rtlCol="0" anchor="ctr">
            <a:normAutofit/>
          </a:bodyPr>
          <a:lstStyle>
            <a:lvl1pPr marL="0" indent="0" algn="ct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rtl="0"/>
            <a:r>
              <a:rPr lang="it-IT" noProof="0"/>
              <a:t>Modificare gli stili del testo dello schema</a:t>
            </a:r>
          </a:p>
        </p:txBody>
      </p:sp>
      <p:sp>
        <p:nvSpPr>
          <p:cNvPr id="4" name="Segnaposto data 3"/>
          <p:cNvSpPr>
            <a:spLocks noGrp="1"/>
          </p:cNvSpPr>
          <p:nvPr>
            <p:ph type="dt" sz="half" idx="10"/>
          </p:nvPr>
        </p:nvSpPr>
        <p:spPr/>
        <p:txBody>
          <a:bodyPr rtlCol="0"/>
          <a:lstStyle/>
          <a:p>
            <a:pPr rtl="0"/>
            <a:fld id="{DA5D075F-B65D-4A54-A326-C89999652CFC}" type="datetime1">
              <a:rPr lang="it-IT" noProof="0" smtClean="0"/>
              <a:t>25/09/2019</a:t>
            </a:fld>
            <a:endParaRPr lang="it-IT" noProof="0"/>
          </a:p>
        </p:txBody>
      </p:sp>
      <p:sp>
        <p:nvSpPr>
          <p:cNvPr id="5" name="Segnaposto piè di pagina 4"/>
          <p:cNvSpPr>
            <a:spLocks noGrp="1"/>
          </p:cNvSpPr>
          <p:nvPr>
            <p:ph type="ftr" sz="quarter" idx="11"/>
          </p:nvPr>
        </p:nvSpPr>
        <p:spPr/>
        <p:txBody>
          <a:bodyPr rtlCol="0"/>
          <a:lstStyle/>
          <a:p>
            <a:pPr rtl="0"/>
            <a:endParaRPr lang="it-IT" noProof="0"/>
          </a:p>
        </p:txBody>
      </p:sp>
      <p:sp>
        <p:nvSpPr>
          <p:cNvPr id="6" name="Segnaposto numero diapositiva 5"/>
          <p:cNvSpPr>
            <a:spLocks noGrp="1"/>
          </p:cNvSpPr>
          <p:nvPr>
            <p:ph type="sldNum" sz="quarter" idx="12"/>
          </p:nvPr>
        </p:nvSpPr>
        <p:spPr/>
        <p:txBody>
          <a:bodyPr rtlCol="0"/>
          <a:lstStyle/>
          <a:p>
            <a:pPr rtl="0"/>
            <a:fld id="{5D99DD2A-B520-4620-9B43-64B657BA2D42}" type="slidenum">
              <a:rPr lang="it-IT" noProof="0" smtClean="0"/>
              <a:t>‹N›</a:t>
            </a:fld>
            <a:endParaRPr lang="it-IT" noProof="0"/>
          </a:p>
        </p:txBody>
      </p:sp>
    </p:spTree>
    <p:extLst>
      <p:ext uri="{BB962C8B-B14F-4D97-AF65-F5344CB8AC3E}">
        <p14:creationId xmlns:p14="http://schemas.microsoft.com/office/powerpoint/2010/main" val="30678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mmagine a destra con didascalia">
    <p:spTree>
      <p:nvGrpSpPr>
        <p:cNvPr id="1" name=""/>
        <p:cNvGrpSpPr/>
        <p:nvPr/>
      </p:nvGrpSpPr>
      <p:grpSpPr>
        <a:xfrm>
          <a:off x="0" y="0"/>
          <a:ext cx="0" cy="0"/>
          <a:chOff x="0" y="0"/>
          <a:chExt cx="0" cy="0"/>
        </a:xfrm>
      </p:grpSpPr>
      <p:pic>
        <p:nvPicPr>
          <p:cNvPr id="8" name="Immagin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9141619" cy="6856214"/>
          </a:xfrm>
          <a:prstGeom prst="rect">
            <a:avLst/>
          </a:prstGeom>
        </p:spPr>
      </p:pic>
      <p:sp>
        <p:nvSpPr>
          <p:cNvPr id="2" name="Titolo 1"/>
          <p:cNvSpPr>
            <a:spLocks noGrp="1"/>
          </p:cNvSpPr>
          <p:nvPr>
            <p:ph type="title"/>
          </p:nvPr>
        </p:nvSpPr>
        <p:spPr>
          <a:xfrm>
            <a:off x="4993481" y="995968"/>
            <a:ext cx="3636169" cy="1260000"/>
          </a:xfrm>
          <a:prstGeom prst="rect">
            <a:avLst/>
          </a:prstGeom>
        </p:spPr>
        <p:txBody>
          <a:bodyPr rtlCol="0" anchor="ctr" anchorCtr="0">
            <a:normAutofit/>
          </a:bodyPr>
          <a:lstStyle>
            <a:lvl1pPr algn="l">
              <a:defRPr sz="2250" b="0"/>
            </a:lvl1pPr>
          </a:lstStyle>
          <a:p>
            <a:pPr rtl="0"/>
            <a:r>
              <a:rPr lang="it-IT" noProof="0"/>
              <a:t>Fare clic per modificare lo stile del titolo</a:t>
            </a:r>
          </a:p>
        </p:txBody>
      </p:sp>
      <p:sp>
        <p:nvSpPr>
          <p:cNvPr id="14" name="Segnaposto immagine 2"/>
          <p:cNvSpPr>
            <a:spLocks noGrp="1" noChangeAspect="1"/>
          </p:cNvSpPr>
          <p:nvPr>
            <p:ph type="pic" idx="1"/>
          </p:nvPr>
        </p:nvSpPr>
        <p:spPr bwMode="blackGray">
          <a:xfrm>
            <a:off x="545681" y="914401"/>
            <a:ext cx="4312069" cy="4818185"/>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rtlCol="0"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rtl="0"/>
            <a:r>
              <a:rPr lang="it-IT" noProof="0"/>
              <a:t>Fare clic sull'icona per inserire un'immagine</a:t>
            </a:r>
          </a:p>
        </p:txBody>
      </p:sp>
      <p:sp>
        <p:nvSpPr>
          <p:cNvPr id="4" name="Segnaposto testo 3"/>
          <p:cNvSpPr>
            <a:spLocks noGrp="1"/>
          </p:cNvSpPr>
          <p:nvPr>
            <p:ph type="body" sz="half" idx="2"/>
          </p:nvPr>
        </p:nvSpPr>
        <p:spPr>
          <a:xfrm>
            <a:off x="4993481" y="2255969"/>
            <a:ext cx="3636169" cy="3476617"/>
          </a:xfrm>
          <a:prstGeom prst="rect">
            <a:avLst/>
          </a:prstGeom>
        </p:spPr>
        <p:txBody>
          <a:bodyPr rtlCol="0" anchor="t">
            <a:normAutofit/>
          </a:bodyPr>
          <a:lstStyle>
            <a:lvl1pPr marL="0" indent="0" algn="l">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rtl="0"/>
            <a:r>
              <a:rPr lang="it-IT" noProof="0"/>
              <a:t>Modifica gli stili del testo dello schema</a:t>
            </a:r>
          </a:p>
        </p:txBody>
      </p:sp>
      <p:sp>
        <p:nvSpPr>
          <p:cNvPr id="5" name="Segnaposto data 4"/>
          <p:cNvSpPr>
            <a:spLocks noGrp="1"/>
          </p:cNvSpPr>
          <p:nvPr>
            <p:ph type="dt" sz="half" idx="10"/>
          </p:nvPr>
        </p:nvSpPr>
        <p:spPr/>
        <p:txBody>
          <a:bodyPr rtlCol="0"/>
          <a:lstStyle/>
          <a:p>
            <a:pPr rtl="0"/>
            <a:fld id="{5B7E7CE2-3E3D-4742-A57F-96F292E999DC}" type="datetime1">
              <a:rPr lang="it-IT" noProof="0" smtClean="0"/>
              <a:t>25/09/2019</a:t>
            </a:fld>
            <a:endParaRPr lang="it-IT" noProof="0"/>
          </a:p>
        </p:txBody>
      </p:sp>
      <p:sp>
        <p:nvSpPr>
          <p:cNvPr id="6" name="Segnaposto piè di pagina 5"/>
          <p:cNvSpPr>
            <a:spLocks noGrp="1"/>
          </p:cNvSpPr>
          <p:nvPr>
            <p:ph type="ftr" sz="quarter" idx="11"/>
          </p:nvPr>
        </p:nvSpPr>
        <p:spPr/>
        <p:txBody>
          <a:bodyPr rtlCol="0"/>
          <a:lstStyle/>
          <a:p>
            <a:pPr rtl="0"/>
            <a:r>
              <a:rPr lang="it-IT" noProof="0"/>
              <a:t>Aggiungere un piè di pagina</a:t>
            </a:r>
          </a:p>
        </p:txBody>
      </p:sp>
      <p:sp>
        <p:nvSpPr>
          <p:cNvPr id="7" name="Segnaposto numero diapositiva 6"/>
          <p:cNvSpPr>
            <a:spLocks noGrp="1"/>
          </p:cNvSpPr>
          <p:nvPr>
            <p:ph type="sldNum" sz="quarter" idx="12"/>
          </p:nvPr>
        </p:nvSpPr>
        <p:spPr/>
        <p:txBody>
          <a:bodyPr rtlCol="0"/>
          <a:lstStyle/>
          <a:p>
            <a:pPr rtl="0"/>
            <a:fld id="{5D99DD2A-B520-4620-9B43-64B657BA2D42}" type="slidenum">
              <a:rPr lang="it-IT" noProof="0" smtClean="0"/>
              <a:t>‹N›</a:t>
            </a:fld>
            <a:endParaRPr lang="it-IT" noProof="0"/>
          </a:p>
        </p:txBody>
      </p:sp>
    </p:spTree>
    <p:extLst>
      <p:ext uri="{BB962C8B-B14F-4D97-AF65-F5344CB8AC3E}">
        <p14:creationId xmlns:p14="http://schemas.microsoft.com/office/powerpoint/2010/main" val="2690193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senza divisorio">
    <p:spTree>
      <p:nvGrpSpPr>
        <p:cNvPr id="1" name=""/>
        <p:cNvGrpSpPr/>
        <p:nvPr/>
      </p:nvGrpSpPr>
      <p:grpSpPr>
        <a:xfrm>
          <a:off x="0" y="0"/>
          <a:ext cx="0" cy="0"/>
          <a:chOff x="0" y="0"/>
          <a:chExt cx="0" cy="0"/>
        </a:xfrm>
      </p:grpSpPr>
      <p:sp>
        <p:nvSpPr>
          <p:cNvPr id="2" name="Titolo 1"/>
          <p:cNvSpPr>
            <a:spLocks noGrp="1"/>
          </p:cNvSpPr>
          <p:nvPr>
            <p:ph type="title"/>
          </p:nvPr>
        </p:nvSpPr>
        <p:spPr>
          <a:xfrm>
            <a:off x="401638" y="231775"/>
            <a:ext cx="6921500" cy="982663"/>
          </a:xfrm>
          <a:prstGeom prst="rect">
            <a:avLst/>
          </a:prstGeom>
        </p:spPr>
        <p:txBody>
          <a:bodyPr/>
          <a:lstStyle/>
          <a:p>
            <a:r>
              <a:rPr lang="it-IT"/>
              <a:t>Fare clic per modificare stile</a:t>
            </a:r>
          </a:p>
        </p:txBody>
      </p:sp>
      <p:sp>
        <p:nvSpPr>
          <p:cNvPr id="3" name="Segnaposto contenuto 2"/>
          <p:cNvSpPr>
            <a:spLocks noGrp="1"/>
          </p:cNvSpPr>
          <p:nvPr>
            <p:ph idx="1"/>
          </p:nvPr>
        </p:nvSpPr>
        <p:spPr>
          <a:xfrm>
            <a:off x="401638" y="1633538"/>
            <a:ext cx="8340725" cy="4616450"/>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piè di pagina 2"/>
          <p:cNvSpPr>
            <a:spLocks noGrp="1"/>
          </p:cNvSpPr>
          <p:nvPr>
            <p:ph type="ftr" sz="quarter" idx="10"/>
          </p:nvPr>
        </p:nvSpPr>
        <p:spPr/>
        <p:txBody>
          <a:bodyPr/>
          <a:lstStyle>
            <a:lvl1pPr>
              <a:defRPr/>
            </a:lvl1pPr>
          </a:lstStyle>
          <a:p>
            <a:pPr>
              <a:defRPr/>
            </a:pPr>
            <a:endParaRPr lang="en-GB"/>
          </a:p>
        </p:txBody>
      </p:sp>
      <p:sp>
        <p:nvSpPr>
          <p:cNvPr id="5" name="Segnaposto numero diapositiva 3"/>
          <p:cNvSpPr>
            <a:spLocks noGrp="1"/>
          </p:cNvSpPr>
          <p:nvPr>
            <p:ph type="sldNum" sz="quarter" idx="11"/>
          </p:nvPr>
        </p:nvSpPr>
        <p:spPr/>
        <p:txBody>
          <a:bodyPr/>
          <a:lstStyle>
            <a:lvl1pPr>
              <a:defRPr/>
            </a:lvl1pPr>
          </a:lstStyle>
          <a:p>
            <a:pPr>
              <a:defRPr/>
            </a:pPr>
            <a:fld id="{77742DC1-F992-4420-8FC6-C025C5926B0E}" type="slidenum">
              <a:rPr lang="en-GB"/>
              <a:pPr>
                <a:defRPr/>
              </a:pPr>
              <a:t>‹N›</a:t>
            </a:fld>
            <a:endParaRPr lang="en-GB" dirty="0"/>
          </a:p>
        </p:txBody>
      </p:sp>
    </p:spTree>
    <p:extLst>
      <p:ext uri="{BB962C8B-B14F-4D97-AF65-F5344CB8AC3E}">
        <p14:creationId xmlns:p14="http://schemas.microsoft.com/office/powerpoint/2010/main" val="388408607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con divisorio">
    <p:spTree>
      <p:nvGrpSpPr>
        <p:cNvPr id="1" name=""/>
        <p:cNvGrpSpPr/>
        <p:nvPr/>
      </p:nvGrpSpPr>
      <p:grpSpPr>
        <a:xfrm>
          <a:off x="0" y="0"/>
          <a:ext cx="0" cy="0"/>
          <a:chOff x="0" y="0"/>
          <a:chExt cx="0" cy="0"/>
        </a:xfrm>
      </p:grpSpPr>
      <p:pic>
        <p:nvPicPr>
          <p:cNvPr id="4" name="Picture 6"/>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1638" y="1409700"/>
            <a:ext cx="9769475"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Titolo 1"/>
          <p:cNvSpPr>
            <a:spLocks noGrp="1"/>
          </p:cNvSpPr>
          <p:nvPr>
            <p:ph type="title"/>
          </p:nvPr>
        </p:nvSpPr>
        <p:spPr>
          <a:xfrm>
            <a:off x="401638" y="231775"/>
            <a:ext cx="6921500" cy="982663"/>
          </a:xfrm>
          <a:prstGeom prst="rect">
            <a:avLst/>
          </a:prstGeom>
        </p:spPr>
        <p:txBody>
          <a:bodyPr/>
          <a:lstStyle/>
          <a:p>
            <a:r>
              <a:rPr lang="it-IT"/>
              <a:t>Fare clic per modificare stile</a:t>
            </a:r>
          </a:p>
        </p:txBody>
      </p:sp>
      <p:sp>
        <p:nvSpPr>
          <p:cNvPr id="3" name="Segnaposto contenuto 2"/>
          <p:cNvSpPr>
            <a:spLocks noGrp="1"/>
          </p:cNvSpPr>
          <p:nvPr>
            <p:ph idx="1"/>
          </p:nvPr>
        </p:nvSpPr>
        <p:spPr>
          <a:xfrm>
            <a:off x="401638" y="1633538"/>
            <a:ext cx="8340725" cy="4616450"/>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2"/>
          <p:cNvSpPr>
            <a:spLocks noGrp="1"/>
          </p:cNvSpPr>
          <p:nvPr>
            <p:ph type="ftr" sz="quarter" idx="10"/>
          </p:nvPr>
        </p:nvSpPr>
        <p:spPr/>
        <p:txBody>
          <a:bodyPr/>
          <a:lstStyle>
            <a:lvl1pPr algn="l">
              <a:defRPr sz="800">
                <a:solidFill>
                  <a:schemeClr val="tx1">
                    <a:tint val="75000"/>
                  </a:schemeClr>
                </a:solidFill>
                <a:latin typeface="+mj-lt"/>
              </a:defRPr>
            </a:lvl1pPr>
          </a:lstStyle>
          <a:p>
            <a:pPr>
              <a:defRPr/>
            </a:pPr>
            <a:endParaRPr lang="en-GB"/>
          </a:p>
        </p:txBody>
      </p:sp>
      <p:sp>
        <p:nvSpPr>
          <p:cNvPr id="6" name="Segnaposto numero diapositiva 3"/>
          <p:cNvSpPr>
            <a:spLocks noGrp="1"/>
          </p:cNvSpPr>
          <p:nvPr>
            <p:ph type="sldNum" sz="quarter" idx="11"/>
          </p:nvPr>
        </p:nvSpPr>
        <p:spPr/>
        <p:txBody>
          <a:bodyPr/>
          <a:lstStyle>
            <a:lvl1pPr algn="r">
              <a:defRPr sz="800">
                <a:solidFill>
                  <a:schemeClr val="tx1">
                    <a:tint val="75000"/>
                  </a:schemeClr>
                </a:solidFill>
                <a:latin typeface="+mj-lt"/>
              </a:defRPr>
            </a:lvl1pPr>
          </a:lstStyle>
          <a:p>
            <a:pPr>
              <a:defRPr/>
            </a:pPr>
            <a:fld id="{2FE5F671-8729-4280-AAA2-FB6D1ABEC8A8}" type="slidenum">
              <a:rPr lang="en-GB"/>
              <a:pPr>
                <a:defRPr/>
              </a:pPr>
              <a:t>‹N›</a:t>
            </a:fld>
            <a:endParaRPr lang="en-GB" dirty="0"/>
          </a:p>
        </p:txBody>
      </p:sp>
    </p:spTree>
    <p:extLst>
      <p:ext uri="{BB962C8B-B14F-4D97-AF65-F5344CB8AC3E}">
        <p14:creationId xmlns:p14="http://schemas.microsoft.com/office/powerpoint/2010/main" val="246201880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
    <p:spTree>
      <p:nvGrpSpPr>
        <p:cNvPr id="1" name=""/>
        <p:cNvGrpSpPr/>
        <p:nvPr/>
      </p:nvGrpSpPr>
      <p:grpSpPr>
        <a:xfrm>
          <a:off x="0" y="0"/>
          <a:ext cx="0" cy="0"/>
          <a:chOff x="0" y="0"/>
          <a:chExt cx="0" cy="0"/>
        </a:xfrm>
      </p:grpSpPr>
      <p:pic>
        <p:nvPicPr>
          <p:cNvPr id="5" name="Picture 6"/>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1638" y="1409700"/>
            <a:ext cx="9769475"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Titolo 1"/>
          <p:cNvSpPr>
            <a:spLocks noGrp="1"/>
          </p:cNvSpPr>
          <p:nvPr>
            <p:ph type="title"/>
          </p:nvPr>
        </p:nvSpPr>
        <p:spPr>
          <a:xfrm>
            <a:off x="401638" y="231775"/>
            <a:ext cx="6921500" cy="982663"/>
          </a:xfrm>
          <a:prstGeom prst="rect">
            <a:avLst/>
          </a:prstGeom>
        </p:spPr>
        <p:txBody>
          <a:bodyPr/>
          <a:lstStyle/>
          <a:p>
            <a:r>
              <a:rPr lang="it-IT"/>
              <a:t>Fare clic per modificare stile</a:t>
            </a:r>
          </a:p>
        </p:txBody>
      </p:sp>
      <p:sp>
        <p:nvSpPr>
          <p:cNvPr id="3" name="Segnaposto contenuto 2"/>
          <p:cNvSpPr>
            <a:spLocks noGrp="1"/>
          </p:cNvSpPr>
          <p:nvPr>
            <p:ph sz="half" idx="1"/>
          </p:nvPr>
        </p:nvSpPr>
        <p:spPr>
          <a:xfrm>
            <a:off x="401836" y="1634133"/>
            <a:ext cx="4116586" cy="4616648"/>
          </a:xfrm>
          <a:prstGeom prst="rect">
            <a:avLst/>
          </a:prstGeo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25578" y="1634133"/>
            <a:ext cx="4116586" cy="4616648"/>
          </a:xfrm>
          <a:prstGeom prst="rect">
            <a:avLst/>
          </a:prstGeo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2"/>
          <p:cNvSpPr>
            <a:spLocks noGrp="1"/>
          </p:cNvSpPr>
          <p:nvPr>
            <p:ph type="ftr" sz="quarter" idx="10"/>
          </p:nvPr>
        </p:nvSpPr>
        <p:spPr/>
        <p:txBody>
          <a:bodyPr/>
          <a:lstStyle>
            <a:lvl1pPr algn="l">
              <a:defRPr sz="800">
                <a:solidFill>
                  <a:schemeClr val="tx1">
                    <a:tint val="75000"/>
                  </a:schemeClr>
                </a:solidFill>
                <a:latin typeface="+mj-lt"/>
              </a:defRPr>
            </a:lvl1pPr>
          </a:lstStyle>
          <a:p>
            <a:pPr>
              <a:defRPr/>
            </a:pPr>
            <a:endParaRPr lang="en-GB"/>
          </a:p>
        </p:txBody>
      </p:sp>
      <p:sp>
        <p:nvSpPr>
          <p:cNvPr id="7" name="Segnaposto numero diapositiva 3"/>
          <p:cNvSpPr>
            <a:spLocks noGrp="1"/>
          </p:cNvSpPr>
          <p:nvPr>
            <p:ph type="sldNum" sz="quarter" idx="11"/>
          </p:nvPr>
        </p:nvSpPr>
        <p:spPr/>
        <p:txBody>
          <a:bodyPr/>
          <a:lstStyle>
            <a:lvl1pPr algn="r">
              <a:defRPr sz="800">
                <a:solidFill>
                  <a:schemeClr val="tx1">
                    <a:tint val="75000"/>
                  </a:schemeClr>
                </a:solidFill>
                <a:latin typeface="+mj-lt"/>
              </a:defRPr>
            </a:lvl1pPr>
          </a:lstStyle>
          <a:p>
            <a:pPr>
              <a:defRPr/>
            </a:pPr>
            <a:fld id="{BC234951-C59A-4BFF-96A1-9C9060480FCA}" type="slidenum">
              <a:rPr lang="en-GB"/>
              <a:pPr>
                <a:defRPr/>
              </a:pPr>
              <a:t>‹N›</a:t>
            </a:fld>
            <a:endParaRPr lang="en-GB" dirty="0"/>
          </a:p>
        </p:txBody>
      </p:sp>
    </p:spTree>
    <p:extLst>
      <p:ext uri="{BB962C8B-B14F-4D97-AF65-F5344CB8AC3E}">
        <p14:creationId xmlns:p14="http://schemas.microsoft.com/office/powerpoint/2010/main" val="138677820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7" name="Picture 6"/>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1638" y="1409700"/>
            <a:ext cx="9769475"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Titolo 1"/>
          <p:cNvSpPr>
            <a:spLocks noGrp="1"/>
          </p:cNvSpPr>
          <p:nvPr>
            <p:ph type="title"/>
          </p:nvPr>
        </p:nvSpPr>
        <p:spPr>
          <a:xfrm>
            <a:off x="457647" y="274588"/>
            <a:ext cx="8228707" cy="1143000"/>
          </a:xfrm>
          <a:prstGeom prst="rect">
            <a:avLst/>
          </a:prstGeom>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647" y="1534791"/>
            <a:ext cx="4039568" cy="639589"/>
          </a:xfrm>
          <a:prstGeom prst="rect">
            <a:avLst/>
          </a:prstGeom>
        </p:spPr>
        <p:txBody>
          <a:bodyPr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it-IT"/>
              <a:t>Fare clic per modificare gli stili del testo dello schema</a:t>
            </a:r>
          </a:p>
        </p:txBody>
      </p:sp>
      <p:sp>
        <p:nvSpPr>
          <p:cNvPr id="4" name="Segnaposto contenuto 3"/>
          <p:cNvSpPr>
            <a:spLocks noGrp="1"/>
          </p:cNvSpPr>
          <p:nvPr>
            <p:ph sz="half" idx="2"/>
          </p:nvPr>
        </p:nvSpPr>
        <p:spPr>
          <a:xfrm>
            <a:off x="457647" y="2174379"/>
            <a:ext cx="4039568" cy="3951387"/>
          </a:xfrm>
          <a:prstGeom prst="rect">
            <a:avLst/>
          </a:prstGeo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4555" y="1534791"/>
            <a:ext cx="4041799" cy="639589"/>
          </a:xfrm>
          <a:prstGeom prst="rect">
            <a:avLst/>
          </a:prstGeom>
        </p:spPr>
        <p:txBody>
          <a:bodyPr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it-IT"/>
              <a:t>Fare clic per modificare gli stili del testo dello schema</a:t>
            </a:r>
          </a:p>
        </p:txBody>
      </p:sp>
      <p:sp>
        <p:nvSpPr>
          <p:cNvPr id="6" name="Segnaposto contenuto 5"/>
          <p:cNvSpPr>
            <a:spLocks noGrp="1"/>
          </p:cNvSpPr>
          <p:nvPr>
            <p:ph sz="quarter" idx="4"/>
          </p:nvPr>
        </p:nvSpPr>
        <p:spPr>
          <a:xfrm>
            <a:off x="4644555" y="2174379"/>
            <a:ext cx="4041799" cy="3951387"/>
          </a:xfrm>
          <a:prstGeom prst="rect">
            <a:avLst/>
          </a:prstGeo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2"/>
          <p:cNvSpPr>
            <a:spLocks noGrp="1"/>
          </p:cNvSpPr>
          <p:nvPr>
            <p:ph type="ftr" sz="quarter" idx="10"/>
          </p:nvPr>
        </p:nvSpPr>
        <p:spPr/>
        <p:txBody>
          <a:bodyPr/>
          <a:lstStyle>
            <a:lvl1pPr algn="l">
              <a:defRPr sz="800">
                <a:solidFill>
                  <a:schemeClr val="tx1">
                    <a:tint val="75000"/>
                  </a:schemeClr>
                </a:solidFill>
                <a:latin typeface="+mj-lt"/>
              </a:defRPr>
            </a:lvl1pPr>
          </a:lstStyle>
          <a:p>
            <a:pPr>
              <a:defRPr/>
            </a:pPr>
            <a:endParaRPr lang="en-GB"/>
          </a:p>
        </p:txBody>
      </p:sp>
      <p:sp>
        <p:nvSpPr>
          <p:cNvPr id="9" name="Segnaposto numero diapositiva 3"/>
          <p:cNvSpPr>
            <a:spLocks noGrp="1"/>
          </p:cNvSpPr>
          <p:nvPr>
            <p:ph type="sldNum" sz="quarter" idx="11"/>
          </p:nvPr>
        </p:nvSpPr>
        <p:spPr/>
        <p:txBody>
          <a:bodyPr/>
          <a:lstStyle>
            <a:lvl1pPr algn="r">
              <a:defRPr sz="800">
                <a:solidFill>
                  <a:schemeClr val="tx1">
                    <a:tint val="75000"/>
                  </a:schemeClr>
                </a:solidFill>
                <a:latin typeface="+mj-lt"/>
              </a:defRPr>
            </a:lvl1pPr>
          </a:lstStyle>
          <a:p>
            <a:pPr>
              <a:defRPr/>
            </a:pPr>
            <a:fld id="{E5E23FEA-749F-4B2F-8B81-9B70C9D29660}" type="slidenum">
              <a:rPr lang="en-GB"/>
              <a:pPr>
                <a:defRPr/>
              </a:pPr>
              <a:t>‹N›</a:t>
            </a:fld>
            <a:endParaRPr lang="en-GB" dirty="0"/>
          </a:p>
        </p:txBody>
      </p:sp>
    </p:spTree>
    <p:extLst>
      <p:ext uri="{BB962C8B-B14F-4D97-AF65-F5344CB8AC3E}">
        <p14:creationId xmlns:p14="http://schemas.microsoft.com/office/powerpoint/2010/main" val="78588158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01638" y="231775"/>
            <a:ext cx="6921500" cy="982663"/>
          </a:xfrm>
          <a:prstGeom prst="rect">
            <a:avLst/>
          </a:prstGeom>
        </p:spPr>
        <p:txBody>
          <a:bodyPr/>
          <a:lstStyle/>
          <a:p>
            <a:r>
              <a:rPr lang="it-IT"/>
              <a:t>Fare clic per modificare stile</a:t>
            </a:r>
          </a:p>
        </p:txBody>
      </p:sp>
      <p:sp>
        <p:nvSpPr>
          <p:cNvPr id="3" name="Segnaposto piè di pagina 2"/>
          <p:cNvSpPr>
            <a:spLocks noGrp="1"/>
          </p:cNvSpPr>
          <p:nvPr>
            <p:ph type="ftr" sz="quarter" idx="10"/>
          </p:nvPr>
        </p:nvSpPr>
        <p:spPr/>
        <p:txBody>
          <a:bodyPr/>
          <a:lstStyle>
            <a:lvl1pPr>
              <a:defRPr/>
            </a:lvl1pPr>
          </a:lstStyle>
          <a:p>
            <a:pPr>
              <a:defRPr/>
            </a:pPr>
            <a:endParaRPr lang="en-GB"/>
          </a:p>
        </p:txBody>
      </p:sp>
      <p:sp>
        <p:nvSpPr>
          <p:cNvPr id="4" name="Segnaposto numero diapositiva 3"/>
          <p:cNvSpPr>
            <a:spLocks noGrp="1"/>
          </p:cNvSpPr>
          <p:nvPr>
            <p:ph type="sldNum" sz="quarter" idx="11"/>
          </p:nvPr>
        </p:nvSpPr>
        <p:spPr/>
        <p:txBody>
          <a:bodyPr/>
          <a:lstStyle>
            <a:lvl1pPr>
              <a:defRPr/>
            </a:lvl1pPr>
          </a:lstStyle>
          <a:p>
            <a:pPr>
              <a:defRPr/>
            </a:pPr>
            <a:fld id="{63F729A3-1CF3-4299-BF7E-CDC1D2FC329E}" type="slidenum">
              <a:rPr lang="en-GB"/>
              <a:pPr>
                <a:defRPr/>
              </a:pPr>
              <a:t>‹N›</a:t>
            </a:fld>
            <a:endParaRPr lang="en-GB" dirty="0"/>
          </a:p>
        </p:txBody>
      </p:sp>
    </p:spTree>
    <p:extLst>
      <p:ext uri="{BB962C8B-B14F-4D97-AF65-F5344CB8AC3E}">
        <p14:creationId xmlns:p14="http://schemas.microsoft.com/office/powerpoint/2010/main" val="193052383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entrale">
    <p:spTree>
      <p:nvGrpSpPr>
        <p:cNvPr id="1" name=""/>
        <p:cNvGrpSpPr/>
        <p:nvPr/>
      </p:nvGrpSpPr>
      <p:grpSpPr>
        <a:xfrm>
          <a:off x="0" y="0"/>
          <a:ext cx="0" cy="0"/>
          <a:chOff x="0" y="0"/>
          <a:chExt cx="0" cy="0"/>
        </a:xfrm>
      </p:grpSpPr>
      <p:sp>
        <p:nvSpPr>
          <p:cNvPr id="2" name="Titolo 1"/>
          <p:cNvSpPr>
            <a:spLocks noGrp="1"/>
          </p:cNvSpPr>
          <p:nvPr>
            <p:ph type="title"/>
          </p:nvPr>
        </p:nvSpPr>
        <p:spPr>
          <a:xfrm>
            <a:off x="1111746" y="2423975"/>
            <a:ext cx="6920508" cy="2010052"/>
          </a:xfrm>
          <a:prstGeom prst="rect">
            <a:avLst/>
          </a:prstGeom>
        </p:spPr>
        <p:txBody>
          <a:bodyPr anchor="ctr"/>
          <a:lstStyle>
            <a:lvl1pPr algn="ctr">
              <a:defRPr/>
            </a:lvl1pPr>
          </a:lstStyle>
          <a:p>
            <a:r>
              <a:rPr lang="it-IT" dirty="0"/>
              <a:t>Fare clic per modificare stile</a:t>
            </a:r>
          </a:p>
        </p:txBody>
      </p:sp>
      <p:sp>
        <p:nvSpPr>
          <p:cNvPr id="3" name="Segnaposto piè di pagina 2"/>
          <p:cNvSpPr>
            <a:spLocks noGrp="1"/>
          </p:cNvSpPr>
          <p:nvPr>
            <p:ph type="ftr" sz="quarter" idx="10"/>
          </p:nvPr>
        </p:nvSpPr>
        <p:spPr/>
        <p:txBody>
          <a:bodyPr/>
          <a:lstStyle>
            <a:lvl1pPr>
              <a:defRPr/>
            </a:lvl1pPr>
          </a:lstStyle>
          <a:p>
            <a:pPr>
              <a:defRPr/>
            </a:pPr>
            <a:endParaRPr lang="en-GB"/>
          </a:p>
        </p:txBody>
      </p:sp>
      <p:sp>
        <p:nvSpPr>
          <p:cNvPr id="4" name="Segnaposto numero diapositiva 3"/>
          <p:cNvSpPr>
            <a:spLocks noGrp="1"/>
          </p:cNvSpPr>
          <p:nvPr>
            <p:ph type="sldNum" sz="quarter" idx="11"/>
          </p:nvPr>
        </p:nvSpPr>
        <p:spPr/>
        <p:txBody>
          <a:bodyPr/>
          <a:lstStyle>
            <a:lvl1pPr>
              <a:defRPr/>
            </a:lvl1pPr>
          </a:lstStyle>
          <a:p>
            <a:pPr>
              <a:defRPr/>
            </a:pPr>
            <a:fld id="{E7DA9796-7BA0-40F4-B983-C8F91F456BA5}" type="slidenum">
              <a:rPr lang="en-GB"/>
              <a:pPr>
                <a:defRPr/>
              </a:pPr>
              <a:t>‹N›</a:t>
            </a:fld>
            <a:endParaRPr lang="en-GB" dirty="0"/>
          </a:p>
        </p:txBody>
      </p:sp>
    </p:spTree>
    <p:extLst>
      <p:ext uri="{BB962C8B-B14F-4D97-AF65-F5344CB8AC3E}">
        <p14:creationId xmlns:p14="http://schemas.microsoft.com/office/powerpoint/2010/main" val="281275198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piè di pagina 2"/>
          <p:cNvSpPr>
            <a:spLocks noGrp="1"/>
          </p:cNvSpPr>
          <p:nvPr>
            <p:ph type="ftr" sz="quarter" idx="10"/>
          </p:nvPr>
        </p:nvSpPr>
        <p:spPr/>
        <p:txBody>
          <a:bodyPr/>
          <a:lstStyle>
            <a:lvl1pPr>
              <a:defRPr/>
            </a:lvl1pPr>
          </a:lstStyle>
          <a:p>
            <a:pPr>
              <a:defRPr/>
            </a:pPr>
            <a:endParaRPr lang="en-GB"/>
          </a:p>
        </p:txBody>
      </p:sp>
      <p:sp>
        <p:nvSpPr>
          <p:cNvPr id="3" name="Segnaposto numero diapositiva 3"/>
          <p:cNvSpPr>
            <a:spLocks noGrp="1"/>
          </p:cNvSpPr>
          <p:nvPr>
            <p:ph type="sldNum" sz="quarter" idx="11"/>
          </p:nvPr>
        </p:nvSpPr>
        <p:spPr/>
        <p:txBody>
          <a:bodyPr/>
          <a:lstStyle>
            <a:lvl1pPr>
              <a:defRPr/>
            </a:lvl1pPr>
          </a:lstStyle>
          <a:p>
            <a:pPr>
              <a:defRPr/>
            </a:pPr>
            <a:fld id="{428A17A4-FAF0-4111-85C2-7FFAE0772494}" type="slidenum">
              <a:rPr lang="en-GB"/>
              <a:pPr>
                <a:defRPr/>
              </a:pPr>
              <a:t>‹N›</a:t>
            </a:fld>
            <a:endParaRPr lang="en-GB" dirty="0"/>
          </a:p>
        </p:txBody>
      </p:sp>
    </p:spTree>
    <p:extLst>
      <p:ext uri="{BB962C8B-B14F-4D97-AF65-F5344CB8AC3E}">
        <p14:creationId xmlns:p14="http://schemas.microsoft.com/office/powerpoint/2010/main" val="262464801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box">
    <p:spTree>
      <p:nvGrpSpPr>
        <p:cNvPr id="1" name=""/>
        <p:cNvGrpSpPr/>
        <p:nvPr/>
      </p:nvGrpSpPr>
      <p:grpSpPr>
        <a:xfrm>
          <a:off x="0" y="0"/>
          <a:ext cx="0" cy="0"/>
          <a:chOff x="0" y="0"/>
          <a:chExt cx="0" cy="0"/>
        </a:xfrm>
      </p:grpSpPr>
      <p:sp>
        <p:nvSpPr>
          <p:cNvPr id="6" name="Titolo 1"/>
          <p:cNvSpPr txBox="1">
            <a:spLocks/>
          </p:cNvSpPr>
          <p:nvPr userDrawn="1"/>
        </p:nvSpPr>
        <p:spPr bwMode="auto">
          <a:xfrm>
            <a:off x="4572000" y="931863"/>
            <a:ext cx="3571875" cy="223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lIns="35713" tIns="35713" rIns="35713" bIns="35713" anchor="b"/>
          <a:lstStyle>
            <a:lvl1pPr algn="l" rtl="0" eaLnBrk="0" fontAlgn="base" hangingPunct="0">
              <a:spcBef>
                <a:spcPct val="0"/>
              </a:spcBef>
              <a:spcAft>
                <a:spcPct val="0"/>
              </a:spcAft>
              <a:defRPr sz="4200">
                <a:solidFill>
                  <a:schemeClr val="tx1"/>
                </a:solidFill>
                <a:latin typeface="+mj-lt"/>
                <a:ea typeface="+mj-ea"/>
                <a:cs typeface="+mj-cs"/>
                <a:sym typeface="Lato Light" charset="0"/>
              </a:defRPr>
            </a:lvl1pPr>
            <a:lvl2pPr algn="l" rtl="0" eaLnBrk="0" fontAlgn="base" hangingPunct="0">
              <a:spcBef>
                <a:spcPct val="0"/>
              </a:spcBef>
              <a:spcAft>
                <a:spcPct val="0"/>
              </a:spcAft>
              <a:defRPr sz="4200">
                <a:solidFill>
                  <a:schemeClr val="tx1"/>
                </a:solidFill>
                <a:latin typeface="Lato Light" charset="0"/>
                <a:ea typeface="ヒラギノ角ゴ ProN W3" charset="0"/>
                <a:cs typeface="ヒラギノ角ゴ ProN W3" charset="0"/>
                <a:sym typeface="Lato Light" charset="0"/>
              </a:defRPr>
            </a:lvl2pPr>
            <a:lvl3pPr algn="l" rtl="0" eaLnBrk="0" fontAlgn="base" hangingPunct="0">
              <a:spcBef>
                <a:spcPct val="0"/>
              </a:spcBef>
              <a:spcAft>
                <a:spcPct val="0"/>
              </a:spcAft>
              <a:defRPr sz="4200">
                <a:solidFill>
                  <a:schemeClr val="tx1"/>
                </a:solidFill>
                <a:latin typeface="Lato Light" charset="0"/>
                <a:ea typeface="ヒラギノ角ゴ ProN W3" charset="0"/>
                <a:cs typeface="ヒラギノ角ゴ ProN W3" charset="0"/>
                <a:sym typeface="Lato Light" charset="0"/>
              </a:defRPr>
            </a:lvl3pPr>
            <a:lvl4pPr algn="l" rtl="0" eaLnBrk="0" fontAlgn="base" hangingPunct="0">
              <a:spcBef>
                <a:spcPct val="0"/>
              </a:spcBef>
              <a:spcAft>
                <a:spcPct val="0"/>
              </a:spcAft>
              <a:defRPr sz="4200">
                <a:solidFill>
                  <a:schemeClr val="tx1"/>
                </a:solidFill>
                <a:latin typeface="Lato Light" charset="0"/>
                <a:ea typeface="ヒラギノ角ゴ ProN W3" charset="0"/>
                <a:cs typeface="ヒラギノ角ゴ ProN W3" charset="0"/>
                <a:sym typeface="Lato Light" charset="0"/>
              </a:defRPr>
            </a:lvl4pPr>
            <a:lvl5pPr algn="l" rtl="0" eaLnBrk="0" fontAlgn="base" hangingPunct="0">
              <a:spcBef>
                <a:spcPct val="0"/>
              </a:spcBef>
              <a:spcAft>
                <a:spcPct val="0"/>
              </a:spcAft>
              <a:defRPr sz="4200">
                <a:solidFill>
                  <a:schemeClr val="tx1"/>
                </a:solidFill>
                <a:latin typeface="Lato Light" charset="0"/>
                <a:ea typeface="ヒラギノ角ゴ ProN W3" charset="0"/>
                <a:cs typeface="ヒラギノ角ゴ ProN W3" charset="0"/>
                <a:sym typeface="Lato Light" charset="0"/>
              </a:defRPr>
            </a:lvl5pPr>
            <a:lvl6pPr marL="457200" algn="l" rtl="0" fontAlgn="base">
              <a:spcBef>
                <a:spcPct val="0"/>
              </a:spcBef>
              <a:spcAft>
                <a:spcPct val="0"/>
              </a:spcAft>
              <a:defRPr sz="4200">
                <a:solidFill>
                  <a:schemeClr val="tx1"/>
                </a:solidFill>
                <a:latin typeface="Lato Light" charset="0"/>
                <a:ea typeface="ヒラギノ角ゴ ProN W3" charset="0"/>
                <a:cs typeface="ヒラギノ角ゴ ProN W3" charset="0"/>
                <a:sym typeface="Lato Light" charset="0"/>
              </a:defRPr>
            </a:lvl6pPr>
            <a:lvl7pPr marL="914400" algn="l" rtl="0" fontAlgn="base">
              <a:spcBef>
                <a:spcPct val="0"/>
              </a:spcBef>
              <a:spcAft>
                <a:spcPct val="0"/>
              </a:spcAft>
              <a:defRPr sz="4200">
                <a:solidFill>
                  <a:schemeClr val="tx1"/>
                </a:solidFill>
                <a:latin typeface="Lato Light" charset="0"/>
                <a:ea typeface="ヒラギノ角ゴ ProN W3" charset="0"/>
                <a:cs typeface="ヒラギノ角ゴ ProN W3" charset="0"/>
                <a:sym typeface="Lato Light" charset="0"/>
              </a:defRPr>
            </a:lvl7pPr>
            <a:lvl8pPr marL="1371600" algn="l" rtl="0" fontAlgn="base">
              <a:spcBef>
                <a:spcPct val="0"/>
              </a:spcBef>
              <a:spcAft>
                <a:spcPct val="0"/>
              </a:spcAft>
              <a:defRPr sz="4200">
                <a:solidFill>
                  <a:schemeClr val="tx1"/>
                </a:solidFill>
                <a:latin typeface="Lato Light" charset="0"/>
                <a:ea typeface="ヒラギノ角ゴ ProN W3" charset="0"/>
                <a:cs typeface="ヒラギノ角ゴ ProN W3" charset="0"/>
                <a:sym typeface="Lato Light" charset="0"/>
              </a:defRPr>
            </a:lvl8pPr>
            <a:lvl9pPr marL="1828800" algn="l" rtl="0" fontAlgn="base">
              <a:spcBef>
                <a:spcPct val="0"/>
              </a:spcBef>
              <a:spcAft>
                <a:spcPct val="0"/>
              </a:spcAft>
              <a:defRPr sz="4200">
                <a:solidFill>
                  <a:schemeClr val="tx1"/>
                </a:solidFill>
                <a:latin typeface="Lato Light" charset="0"/>
                <a:ea typeface="ヒラギノ角ゴ ProN W3" charset="0"/>
                <a:cs typeface="ヒラギノ角ゴ ProN W3" charset="0"/>
                <a:sym typeface="Lato Light" charset="0"/>
              </a:defRPr>
            </a:lvl9pPr>
          </a:lstStyle>
          <a:p>
            <a:pPr>
              <a:buFont typeface="Times New Roman" pitchFamily="16" charset="0"/>
              <a:buNone/>
              <a:defRPr/>
            </a:pPr>
            <a:r>
              <a:rPr lang="it-IT" dirty="0"/>
              <a:t>Fare clic per modificare stile</a:t>
            </a:r>
          </a:p>
        </p:txBody>
      </p:sp>
      <p:sp>
        <p:nvSpPr>
          <p:cNvPr id="2" name="Titolo 1"/>
          <p:cNvSpPr>
            <a:spLocks noGrp="1"/>
          </p:cNvSpPr>
          <p:nvPr>
            <p:ph type="title"/>
          </p:nvPr>
        </p:nvSpPr>
        <p:spPr>
          <a:xfrm>
            <a:off x="401837" y="928687"/>
            <a:ext cx="3571875" cy="2232422"/>
          </a:xfrm>
          <a:prstGeom prst="rect">
            <a:avLst/>
          </a:prstGeom>
        </p:spPr>
        <p:txBody>
          <a:bodyPr/>
          <a:lstStyle/>
          <a:p>
            <a:r>
              <a:rPr lang="it-IT" dirty="0"/>
              <a:t>Fare clic per modificare stile</a:t>
            </a:r>
          </a:p>
        </p:txBody>
      </p:sp>
      <p:sp>
        <p:nvSpPr>
          <p:cNvPr id="3" name="Segnaposto contenuto 2"/>
          <p:cNvSpPr>
            <a:spLocks noGrp="1"/>
          </p:cNvSpPr>
          <p:nvPr>
            <p:ph idx="1"/>
          </p:nvPr>
        </p:nvSpPr>
        <p:spPr>
          <a:xfrm>
            <a:off x="401837" y="3527227"/>
            <a:ext cx="3571875" cy="2232422"/>
          </a:xfrm>
          <a:prstGeom prst="rect">
            <a:avLst/>
          </a:prstGeom>
        </p:spPr>
        <p:txBody>
          <a:bodyPr/>
          <a:lstStyle/>
          <a:p>
            <a:pPr lvl="0"/>
            <a:r>
              <a:rPr lang="it-IT" dirty="0"/>
              <a:t>Fare clic per modificare gli stili del testo dello schema</a:t>
            </a:r>
          </a:p>
        </p:txBody>
      </p:sp>
      <p:sp>
        <p:nvSpPr>
          <p:cNvPr id="5" name="Segnaposto contenuto 2"/>
          <p:cNvSpPr>
            <a:spLocks noGrp="1"/>
          </p:cNvSpPr>
          <p:nvPr>
            <p:ph idx="10"/>
          </p:nvPr>
        </p:nvSpPr>
        <p:spPr>
          <a:xfrm>
            <a:off x="4572001" y="3530261"/>
            <a:ext cx="3571875" cy="2232422"/>
          </a:xfrm>
          <a:prstGeom prst="rect">
            <a:avLst/>
          </a:prstGeom>
        </p:spPr>
        <p:txBody>
          <a:bodyPr/>
          <a:lstStyle/>
          <a:p>
            <a:pPr lvl="0"/>
            <a:r>
              <a:rPr lang="it-IT" dirty="0"/>
              <a:t>Fare clic per modificare gli stili del testo dello schema</a:t>
            </a:r>
          </a:p>
        </p:txBody>
      </p:sp>
      <p:sp>
        <p:nvSpPr>
          <p:cNvPr id="7" name="Segnaposto piè di pagina 2"/>
          <p:cNvSpPr>
            <a:spLocks noGrp="1"/>
          </p:cNvSpPr>
          <p:nvPr>
            <p:ph type="ftr" sz="quarter" idx="11"/>
          </p:nvPr>
        </p:nvSpPr>
        <p:spPr/>
        <p:txBody>
          <a:bodyPr/>
          <a:lstStyle>
            <a:lvl1pPr algn="l">
              <a:defRPr sz="800">
                <a:solidFill>
                  <a:schemeClr val="tx1">
                    <a:tint val="75000"/>
                  </a:schemeClr>
                </a:solidFill>
                <a:latin typeface="+mj-lt"/>
              </a:defRPr>
            </a:lvl1pPr>
          </a:lstStyle>
          <a:p>
            <a:pPr>
              <a:defRPr/>
            </a:pPr>
            <a:endParaRPr lang="en-GB"/>
          </a:p>
        </p:txBody>
      </p:sp>
      <p:sp>
        <p:nvSpPr>
          <p:cNvPr id="8" name="Segnaposto numero diapositiva 3"/>
          <p:cNvSpPr>
            <a:spLocks noGrp="1"/>
          </p:cNvSpPr>
          <p:nvPr>
            <p:ph type="sldNum" sz="quarter" idx="12"/>
          </p:nvPr>
        </p:nvSpPr>
        <p:spPr/>
        <p:txBody>
          <a:bodyPr/>
          <a:lstStyle>
            <a:lvl1pPr algn="r">
              <a:defRPr sz="800">
                <a:solidFill>
                  <a:schemeClr val="tx1">
                    <a:tint val="75000"/>
                  </a:schemeClr>
                </a:solidFill>
                <a:latin typeface="+mj-lt"/>
              </a:defRPr>
            </a:lvl1pPr>
          </a:lstStyle>
          <a:p>
            <a:pPr>
              <a:defRPr/>
            </a:pPr>
            <a:fld id="{9BE84BCA-73A7-4C9D-A2DD-2554DBC0ED25}" type="slidenum">
              <a:rPr lang="en-GB"/>
              <a:pPr>
                <a:defRPr/>
              </a:pPr>
              <a:t>‹N›</a:t>
            </a:fld>
            <a:endParaRPr lang="en-GB" dirty="0"/>
          </a:p>
        </p:txBody>
      </p:sp>
    </p:spTree>
    <p:extLst>
      <p:ext uri="{BB962C8B-B14F-4D97-AF65-F5344CB8AC3E}">
        <p14:creationId xmlns:p14="http://schemas.microsoft.com/office/powerpoint/2010/main" val="2791635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Line 3"/>
          <p:cNvSpPr>
            <a:spLocks noChangeShapeType="1"/>
          </p:cNvSpPr>
          <p:nvPr/>
        </p:nvSpPr>
        <p:spPr bwMode="auto">
          <a:xfrm>
            <a:off x="876300" y="6423025"/>
            <a:ext cx="0" cy="352425"/>
          </a:xfrm>
          <a:prstGeom prst="line">
            <a:avLst/>
          </a:prstGeom>
          <a:noFill/>
          <a:ln w="12700">
            <a:solidFill>
              <a:srgbClr val="0E1016"/>
            </a:solidFill>
            <a:miter lim="800000"/>
            <a:headEnd/>
            <a:tailEnd/>
          </a:ln>
          <a:extLst>
            <a:ext uri="{909E8E84-426E-40DD-AFC4-6F175D3DCCD1}">
              <a14:hiddenFill xmlns:a14="http://schemas.microsoft.com/office/drawing/2010/main">
                <a:noFill/>
              </a14:hiddenFill>
            </a:ext>
          </a:extLst>
        </p:spPr>
        <p:txBody>
          <a:bodyPr lIns="0" tIns="0" rIns="0" bIns="0"/>
          <a:lstStyle/>
          <a:p>
            <a:endParaRPr lang="it-IT"/>
          </a:p>
        </p:txBody>
      </p:sp>
      <p:sp>
        <p:nvSpPr>
          <p:cNvPr id="3" name="Segnaposto piè di pagina 2"/>
          <p:cNvSpPr>
            <a:spLocks noGrp="1"/>
          </p:cNvSpPr>
          <p:nvPr>
            <p:ph type="ftr" sz="quarter" idx="3"/>
          </p:nvPr>
        </p:nvSpPr>
        <p:spPr>
          <a:xfrm>
            <a:off x="927100" y="6365875"/>
            <a:ext cx="7796213" cy="365125"/>
          </a:xfrm>
          <a:prstGeom prst="rect">
            <a:avLst/>
          </a:prstGeom>
        </p:spPr>
        <p:txBody>
          <a:bodyPr vert="horz" lIns="64288" tIns="32144" rIns="64288" bIns="32144" rtlCol="0" anchor="ctr"/>
          <a:lstStyle>
            <a:lvl1pPr algn="l">
              <a:buFont typeface="Times New Roman" pitchFamily="16" charset="0"/>
              <a:buNone/>
              <a:defRPr sz="800" dirty="0">
                <a:solidFill>
                  <a:schemeClr val="tx1">
                    <a:tint val="75000"/>
                  </a:schemeClr>
                </a:solidFill>
                <a:latin typeface="+mj-lt"/>
                <a:ea typeface="+mn-ea"/>
                <a:cs typeface="+mn-cs"/>
              </a:defRPr>
            </a:lvl1pPr>
          </a:lstStyle>
          <a:p>
            <a:pPr>
              <a:defRPr/>
            </a:pPr>
            <a:endParaRPr lang="en-GB"/>
          </a:p>
        </p:txBody>
      </p:sp>
      <p:sp>
        <p:nvSpPr>
          <p:cNvPr id="4" name="Segnaposto numero diapositiva 3"/>
          <p:cNvSpPr>
            <a:spLocks noGrp="1"/>
          </p:cNvSpPr>
          <p:nvPr>
            <p:ph type="sldNum" sz="quarter" idx="4"/>
          </p:nvPr>
        </p:nvSpPr>
        <p:spPr>
          <a:xfrm>
            <a:off x="420688" y="6365875"/>
            <a:ext cx="411162" cy="365125"/>
          </a:xfrm>
          <a:prstGeom prst="rect">
            <a:avLst/>
          </a:prstGeom>
        </p:spPr>
        <p:txBody>
          <a:bodyPr vert="horz" lIns="64288" tIns="32144" rIns="64288" bIns="32144" rtlCol="0" anchor="ctr"/>
          <a:lstStyle>
            <a:lvl1pPr algn="r">
              <a:buFont typeface="Times New Roman" pitchFamily="16" charset="0"/>
              <a:buNone/>
              <a:defRPr sz="800">
                <a:solidFill>
                  <a:schemeClr val="tx1">
                    <a:tint val="75000"/>
                  </a:schemeClr>
                </a:solidFill>
                <a:latin typeface="+mj-lt"/>
                <a:ea typeface="+mn-ea"/>
                <a:cs typeface="+mn-cs"/>
              </a:defRPr>
            </a:lvl1pPr>
          </a:lstStyle>
          <a:p>
            <a:pPr>
              <a:defRPr/>
            </a:pPr>
            <a:fld id="{DE5EE69B-AEBD-48CE-A4C4-ECBA96F12F74}" type="slidenum">
              <a:rPr lang="en-GB"/>
              <a:pPr>
                <a:defRPr/>
              </a:pPr>
              <a:t>‹N›</a:t>
            </a:fld>
            <a:endParaRPr lang="en-GB" dirty="0"/>
          </a:p>
        </p:txBody>
      </p:sp>
      <p:pic>
        <p:nvPicPr>
          <p:cNvPr id="9" name="Picture 2" descr="C:\Users\Utente\Desktop\artebanca\logo.png">
            <a:extLst>
              <a:ext uri="{FF2B5EF4-FFF2-40B4-BE49-F238E27FC236}">
                <a16:creationId xmlns:a16="http://schemas.microsoft.com/office/drawing/2014/main" id="{104189F8-BCD2-43F3-A76E-FFFFDE71A7C3}"/>
              </a:ext>
            </a:extLst>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7543800" y="151038"/>
            <a:ext cx="1440160" cy="456974"/>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4">
            <a:extLst>
              <a:ext uri="{FF2B5EF4-FFF2-40B4-BE49-F238E27FC236}">
                <a16:creationId xmlns:a16="http://schemas.microsoft.com/office/drawing/2014/main" id="{52426265-CA35-4C77-8FAE-23489A1662BF}"/>
              </a:ext>
            </a:extLst>
          </p:cNvPr>
          <p:cNvSpPr txBox="1"/>
          <p:nvPr userDrawn="1"/>
        </p:nvSpPr>
        <p:spPr>
          <a:xfrm>
            <a:off x="0" y="6383337"/>
            <a:ext cx="9144000" cy="431800"/>
          </a:xfrm>
          <a:prstGeom prst="rect">
            <a:avLst/>
          </a:prstGeom>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ln w="38100" cmpd="thickThin">
            <a:solidFill>
              <a:srgbClr val="FFC000"/>
            </a:solidFill>
          </a:ln>
        </p:spPr>
        <p:style>
          <a:lnRef idx="1">
            <a:schemeClr val="accent2"/>
          </a:lnRef>
          <a:fillRef idx="3">
            <a:schemeClr val="accent2"/>
          </a:fillRef>
          <a:effectRef idx="2">
            <a:schemeClr val="accent2"/>
          </a:effectRef>
          <a:fontRef idx="minor">
            <a:schemeClr val="lt1"/>
          </a:fontRef>
        </p:style>
        <p:txBody>
          <a:bodyPr wrap="square" rtlCol="0" anchor="ctr">
            <a:noAutofit/>
          </a:bodyPr>
          <a:lstStyle/>
          <a:p>
            <a:pPr algn="ctr">
              <a:spcAft>
                <a:spcPts val="0"/>
              </a:spcAft>
            </a:pPr>
            <a:r>
              <a:rPr lang="it-IT" sz="2200" b="1" kern="1200" dirty="0">
                <a:solidFill>
                  <a:srgbClr val="FFFFFF"/>
                </a:solidFill>
                <a:effectLst>
                  <a:outerShdw blurRad="38100" dist="38100" dir="2700000" algn="tl">
                    <a:srgbClr val="000000">
                      <a:alpha val="43000"/>
                    </a:srgbClr>
                  </a:outerShdw>
                </a:effectLst>
                <a:latin typeface="Times New Roman" panose="02020603050405020304" pitchFamily="18" charset="0"/>
                <a:ea typeface="Times New Roman" panose="02020603050405020304" pitchFamily="18" charset="0"/>
              </a:rPr>
              <a:t>					 						 </a:t>
            </a:r>
            <a:r>
              <a:rPr lang="it-IT" sz="2100" b="1" kern="1200" dirty="0">
                <a:solidFill>
                  <a:srgbClr val="FFC000"/>
                </a:solidFill>
                <a:effectLst>
                  <a:outerShdw blurRad="38100" dist="38100" dir="2700000" algn="tl">
                    <a:srgbClr val="000000">
                      <a:alpha val="43000"/>
                    </a:srgbClr>
                  </a:outerShdw>
                </a:effectLst>
                <a:latin typeface="Times New Roman" panose="02020603050405020304" pitchFamily="18" charset="0"/>
                <a:ea typeface="Times New Roman" panose="02020603050405020304" pitchFamily="18" charset="0"/>
              </a:rPr>
              <a:t>A</a:t>
            </a:r>
            <a:r>
              <a:rPr lang="it-IT" sz="2100" kern="1200" dirty="0">
                <a:solidFill>
                  <a:srgbClr val="FFFFFF"/>
                </a:solidFill>
                <a:effectLst>
                  <a:outerShdw blurRad="38100" dist="38100" dir="2700000" algn="tl">
                    <a:srgbClr val="000000">
                      <a:alpha val="43000"/>
                    </a:srgbClr>
                  </a:outerShdw>
                </a:effectLst>
                <a:latin typeface="Times New Roman" panose="02020603050405020304" pitchFamily="18" charset="0"/>
                <a:ea typeface="Times New Roman" panose="02020603050405020304" pitchFamily="18" charset="0"/>
              </a:rPr>
              <a:t>RTE</a:t>
            </a:r>
            <a:r>
              <a:rPr lang="it-IT" sz="2100" b="1" kern="1200" dirty="0">
                <a:solidFill>
                  <a:srgbClr val="FFC000"/>
                </a:solidFill>
                <a:effectLst>
                  <a:outerShdw blurRad="38100" dist="38100" dir="2700000" algn="tl">
                    <a:srgbClr val="000000">
                      <a:alpha val="43000"/>
                    </a:srgbClr>
                  </a:outerShdw>
                </a:effectLst>
                <a:latin typeface="Times New Roman" panose="02020603050405020304" pitchFamily="18" charset="0"/>
                <a:ea typeface="Times New Roman" panose="02020603050405020304" pitchFamily="18" charset="0"/>
              </a:rPr>
              <a:t>B</a:t>
            </a:r>
            <a:r>
              <a:rPr lang="it-IT" sz="2100" kern="1200" dirty="0">
                <a:solidFill>
                  <a:srgbClr val="FFFFFF"/>
                </a:solidFill>
                <a:effectLst>
                  <a:outerShdw blurRad="38100" dist="38100" dir="2700000" algn="tl">
                    <a:srgbClr val="000000">
                      <a:alpha val="43000"/>
                    </a:srgbClr>
                  </a:outerShdw>
                </a:effectLst>
                <a:latin typeface="Times New Roman" panose="02020603050405020304" pitchFamily="18" charset="0"/>
                <a:ea typeface="Times New Roman" panose="02020603050405020304" pitchFamily="18" charset="0"/>
              </a:rPr>
              <a:t>ANCA</a:t>
            </a:r>
            <a:endParaRPr lang="it-IT"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8340901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2" r:id="rId13"/>
    <p:sldLayoutId id="2147483684" r:id="rId14"/>
    <p:sldLayoutId id="2147483685" r:id="rId15"/>
    <p:sldLayoutId id="2147483686" r:id="rId16"/>
  </p:sldLayoutIdLst>
  <p:transition/>
  <p:hf hdr="0" dt="0"/>
  <p:txStyles>
    <p:titleStyle>
      <a:lvl1pPr algn="l" rtl="0" eaLnBrk="0" fontAlgn="base" hangingPunct="0">
        <a:spcBef>
          <a:spcPct val="0"/>
        </a:spcBef>
        <a:spcAft>
          <a:spcPct val="0"/>
        </a:spcAft>
        <a:defRPr sz="3400">
          <a:solidFill>
            <a:schemeClr val="tx1"/>
          </a:solidFill>
          <a:latin typeface="+mj-lt"/>
          <a:ea typeface="+mj-ea"/>
          <a:cs typeface="+mj-cs"/>
          <a:sym typeface="Lato Light" pitchFamily="34" charset="0"/>
        </a:defRPr>
      </a:lvl1pPr>
      <a:lvl2pPr algn="l" rtl="0" eaLnBrk="0" fontAlgn="base" hangingPunct="0">
        <a:spcBef>
          <a:spcPct val="0"/>
        </a:spcBef>
        <a:spcAft>
          <a:spcPct val="0"/>
        </a:spcAft>
        <a:defRPr sz="3400">
          <a:solidFill>
            <a:schemeClr val="tx1"/>
          </a:solidFill>
          <a:latin typeface="Lato Light" charset="0"/>
          <a:ea typeface="ヒラギノ角ゴ ProN W3" charset="0"/>
          <a:cs typeface="ヒラギノ角ゴ ProN W3" charset="0"/>
          <a:sym typeface="Lato Light" pitchFamily="34" charset="0"/>
        </a:defRPr>
      </a:lvl2pPr>
      <a:lvl3pPr algn="l" rtl="0" eaLnBrk="0" fontAlgn="base" hangingPunct="0">
        <a:spcBef>
          <a:spcPct val="0"/>
        </a:spcBef>
        <a:spcAft>
          <a:spcPct val="0"/>
        </a:spcAft>
        <a:defRPr sz="3400">
          <a:solidFill>
            <a:schemeClr val="tx1"/>
          </a:solidFill>
          <a:latin typeface="Lato Light" charset="0"/>
          <a:ea typeface="ヒラギノ角ゴ ProN W3" charset="0"/>
          <a:cs typeface="ヒラギノ角ゴ ProN W3" charset="0"/>
          <a:sym typeface="Lato Light" pitchFamily="34" charset="0"/>
        </a:defRPr>
      </a:lvl3pPr>
      <a:lvl4pPr algn="l" rtl="0" eaLnBrk="0" fontAlgn="base" hangingPunct="0">
        <a:spcBef>
          <a:spcPct val="0"/>
        </a:spcBef>
        <a:spcAft>
          <a:spcPct val="0"/>
        </a:spcAft>
        <a:defRPr sz="3400">
          <a:solidFill>
            <a:schemeClr val="tx1"/>
          </a:solidFill>
          <a:latin typeface="Lato Light" charset="0"/>
          <a:ea typeface="ヒラギノ角ゴ ProN W3" charset="0"/>
          <a:cs typeface="ヒラギノ角ゴ ProN W3" charset="0"/>
          <a:sym typeface="Lato Light" pitchFamily="34" charset="0"/>
        </a:defRPr>
      </a:lvl4pPr>
      <a:lvl5pPr algn="l" rtl="0" eaLnBrk="0" fontAlgn="base" hangingPunct="0">
        <a:spcBef>
          <a:spcPct val="0"/>
        </a:spcBef>
        <a:spcAft>
          <a:spcPct val="0"/>
        </a:spcAft>
        <a:defRPr sz="3400">
          <a:solidFill>
            <a:schemeClr val="tx1"/>
          </a:solidFill>
          <a:latin typeface="Lato Light" charset="0"/>
          <a:ea typeface="ヒラギノ角ゴ ProN W3" charset="0"/>
          <a:cs typeface="ヒラギノ角ゴ ProN W3" charset="0"/>
          <a:sym typeface="Lato Light" pitchFamily="34" charset="0"/>
        </a:defRPr>
      </a:lvl5pPr>
      <a:lvl6pPr marL="321440" algn="l" rtl="0" fontAlgn="base">
        <a:spcBef>
          <a:spcPct val="0"/>
        </a:spcBef>
        <a:spcAft>
          <a:spcPct val="0"/>
        </a:spcAft>
        <a:defRPr sz="3000">
          <a:solidFill>
            <a:schemeClr val="tx1"/>
          </a:solidFill>
          <a:latin typeface="Lato Light" charset="0"/>
          <a:ea typeface="ヒラギノ角ゴ ProN W3" charset="0"/>
          <a:cs typeface="ヒラギノ角ゴ ProN W3" charset="0"/>
          <a:sym typeface="Lato Light" charset="0"/>
        </a:defRPr>
      </a:lvl6pPr>
      <a:lvl7pPr marL="642882" algn="l" rtl="0" fontAlgn="base">
        <a:spcBef>
          <a:spcPct val="0"/>
        </a:spcBef>
        <a:spcAft>
          <a:spcPct val="0"/>
        </a:spcAft>
        <a:defRPr sz="3000">
          <a:solidFill>
            <a:schemeClr val="tx1"/>
          </a:solidFill>
          <a:latin typeface="Lato Light" charset="0"/>
          <a:ea typeface="ヒラギノ角ゴ ProN W3" charset="0"/>
          <a:cs typeface="ヒラギノ角ゴ ProN W3" charset="0"/>
          <a:sym typeface="Lato Light" charset="0"/>
        </a:defRPr>
      </a:lvl7pPr>
      <a:lvl8pPr marL="964323" algn="l" rtl="0" fontAlgn="base">
        <a:spcBef>
          <a:spcPct val="0"/>
        </a:spcBef>
        <a:spcAft>
          <a:spcPct val="0"/>
        </a:spcAft>
        <a:defRPr sz="3000">
          <a:solidFill>
            <a:schemeClr val="tx1"/>
          </a:solidFill>
          <a:latin typeface="Lato Light" charset="0"/>
          <a:ea typeface="ヒラギノ角ゴ ProN W3" charset="0"/>
          <a:cs typeface="ヒラギノ角ゴ ProN W3" charset="0"/>
          <a:sym typeface="Lato Light" charset="0"/>
        </a:defRPr>
      </a:lvl8pPr>
      <a:lvl9pPr marL="1285763" algn="l" rtl="0" fontAlgn="base">
        <a:spcBef>
          <a:spcPct val="0"/>
        </a:spcBef>
        <a:spcAft>
          <a:spcPct val="0"/>
        </a:spcAft>
        <a:defRPr sz="3000">
          <a:solidFill>
            <a:schemeClr val="tx1"/>
          </a:solidFill>
          <a:latin typeface="Lato Light" charset="0"/>
          <a:ea typeface="ヒラギノ角ゴ ProN W3" charset="0"/>
          <a:cs typeface="ヒラギノ角ゴ ProN W3" charset="0"/>
          <a:sym typeface="Lato Light" charset="0"/>
        </a:defRPr>
      </a:lvl9pPr>
    </p:titleStyle>
    <p:bodyStyle>
      <a:lvl1pPr marL="320675" indent="-320675" algn="l" rtl="0" eaLnBrk="0" fontAlgn="base" hangingPunct="0">
        <a:spcBef>
          <a:spcPts val="2113"/>
        </a:spcBef>
        <a:spcAft>
          <a:spcPct val="0"/>
        </a:spcAft>
        <a:buClr>
          <a:srgbClr val="606060"/>
        </a:buClr>
        <a:buSzPct val="100000"/>
        <a:buFont typeface="Wingdings" pitchFamily="2" charset="2"/>
        <a:buChar char="§"/>
        <a:defRPr sz="2200">
          <a:solidFill>
            <a:srgbClr val="24313C"/>
          </a:solidFill>
          <a:latin typeface="+mn-lt"/>
          <a:ea typeface="+mn-ea"/>
          <a:cs typeface="+mn-cs"/>
          <a:sym typeface="Lato Light" pitchFamily="34" charset="0"/>
        </a:defRPr>
      </a:lvl1pPr>
      <a:lvl2pPr marL="463550" indent="-187325" algn="l" rtl="0" eaLnBrk="0" fontAlgn="base" hangingPunct="0">
        <a:spcBef>
          <a:spcPts val="850"/>
        </a:spcBef>
        <a:spcAft>
          <a:spcPct val="0"/>
        </a:spcAft>
        <a:buClr>
          <a:srgbClr val="BCADA6"/>
        </a:buClr>
        <a:buSzPct val="100000"/>
        <a:buFont typeface="Arial" pitchFamily="34" charset="0"/>
        <a:buChar char="•"/>
        <a:defRPr sz="1700">
          <a:solidFill>
            <a:srgbClr val="24313C"/>
          </a:solidFill>
          <a:latin typeface="+mn-lt"/>
          <a:ea typeface="+mn-ea"/>
          <a:cs typeface="+mn-cs"/>
          <a:sym typeface="Lato Light" pitchFamily="34" charset="0"/>
        </a:defRPr>
      </a:lvl2pPr>
      <a:lvl3pPr marL="776288" indent="-187325" algn="l" rtl="0" eaLnBrk="0" fontAlgn="base" hangingPunct="0">
        <a:spcBef>
          <a:spcPts val="850"/>
        </a:spcBef>
        <a:spcAft>
          <a:spcPct val="0"/>
        </a:spcAft>
        <a:buClr>
          <a:srgbClr val="24313C"/>
        </a:buClr>
        <a:buSzPct val="100000"/>
        <a:buFont typeface="Lucida Grande"/>
        <a:buChar char="-"/>
        <a:defRPr sz="1700">
          <a:solidFill>
            <a:srgbClr val="24313C"/>
          </a:solidFill>
          <a:latin typeface="+mn-lt"/>
          <a:ea typeface="+mn-ea"/>
          <a:cs typeface="+mn-cs"/>
          <a:sym typeface="Lato Light" pitchFamily="34" charset="0"/>
        </a:defRPr>
      </a:lvl3pPr>
      <a:lvl4pPr marL="1089025" indent="-187325" algn="l" rtl="0" eaLnBrk="0" fontAlgn="base" hangingPunct="0">
        <a:spcBef>
          <a:spcPts val="850"/>
        </a:spcBef>
        <a:spcAft>
          <a:spcPct val="0"/>
        </a:spcAft>
        <a:buClr>
          <a:srgbClr val="606060"/>
        </a:buClr>
        <a:buSzPct val="100000"/>
        <a:buFont typeface="Lato Light" pitchFamily="34" charset="0"/>
        <a:buChar char="•"/>
        <a:defRPr sz="1700">
          <a:solidFill>
            <a:srgbClr val="24313C"/>
          </a:solidFill>
          <a:latin typeface="+mn-lt"/>
          <a:ea typeface="+mn-ea"/>
          <a:cs typeface="+mn-cs"/>
          <a:sym typeface="Lato Light" pitchFamily="34" charset="0"/>
        </a:defRPr>
      </a:lvl4pPr>
      <a:lvl5pPr marL="1401763" indent="-187325" algn="l" rtl="0" eaLnBrk="0" fontAlgn="base" hangingPunct="0">
        <a:spcBef>
          <a:spcPts val="850"/>
        </a:spcBef>
        <a:spcAft>
          <a:spcPct val="0"/>
        </a:spcAft>
        <a:buClr>
          <a:srgbClr val="606060"/>
        </a:buClr>
        <a:buSzPct val="100000"/>
        <a:buFont typeface="Lato Light" pitchFamily="34" charset="0"/>
        <a:buChar char="•"/>
        <a:defRPr sz="1700">
          <a:solidFill>
            <a:srgbClr val="24313C"/>
          </a:solidFill>
          <a:latin typeface="+mn-lt"/>
          <a:ea typeface="+mn-ea"/>
          <a:cs typeface="+mn-cs"/>
          <a:sym typeface="Lato Light" pitchFamily="34" charset="0"/>
        </a:defRPr>
      </a:lvl5pPr>
      <a:lvl6pPr marL="1723280" indent="-187508" algn="l" rtl="0" fontAlgn="base">
        <a:spcBef>
          <a:spcPts val="3375"/>
        </a:spcBef>
        <a:spcAft>
          <a:spcPct val="0"/>
        </a:spcAft>
        <a:buClr>
          <a:srgbClr val="606060"/>
        </a:buClr>
        <a:buSzPct val="100000"/>
        <a:buFont typeface="Lato Light" charset="0"/>
        <a:buChar char="•"/>
        <a:defRPr sz="1800">
          <a:solidFill>
            <a:srgbClr val="606060"/>
          </a:solidFill>
          <a:latin typeface="+mn-lt"/>
          <a:ea typeface="+mn-ea"/>
          <a:cs typeface="+mn-cs"/>
          <a:sym typeface="Lato Light" charset="0"/>
        </a:defRPr>
      </a:lvl6pPr>
      <a:lvl7pPr marL="2044722" indent="-187508" algn="l" rtl="0" fontAlgn="base">
        <a:spcBef>
          <a:spcPts val="3375"/>
        </a:spcBef>
        <a:spcAft>
          <a:spcPct val="0"/>
        </a:spcAft>
        <a:buClr>
          <a:srgbClr val="606060"/>
        </a:buClr>
        <a:buSzPct val="100000"/>
        <a:buFont typeface="Lato Light" charset="0"/>
        <a:buChar char="•"/>
        <a:defRPr sz="1800">
          <a:solidFill>
            <a:srgbClr val="606060"/>
          </a:solidFill>
          <a:latin typeface="+mn-lt"/>
          <a:ea typeface="+mn-ea"/>
          <a:cs typeface="+mn-cs"/>
          <a:sym typeface="Lato Light" charset="0"/>
        </a:defRPr>
      </a:lvl7pPr>
      <a:lvl8pPr marL="2366162" indent="-187508" algn="l" rtl="0" fontAlgn="base">
        <a:spcBef>
          <a:spcPts val="3375"/>
        </a:spcBef>
        <a:spcAft>
          <a:spcPct val="0"/>
        </a:spcAft>
        <a:buClr>
          <a:srgbClr val="606060"/>
        </a:buClr>
        <a:buSzPct val="100000"/>
        <a:buFont typeface="Lato Light" charset="0"/>
        <a:buChar char="•"/>
        <a:defRPr sz="1800">
          <a:solidFill>
            <a:srgbClr val="606060"/>
          </a:solidFill>
          <a:latin typeface="+mn-lt"/>
          <a:ea typeface="+mn-ea"/>
          <a:cs typeface="+mn-cs"/>
          <a:sym typeface="Lato Light" charset="0"/>
        </a:defRPr>
      </a:lvl8pPr>
      <a:lvl9pPr marL="2687603" indent="-187508" algn="l" rtl="0" fontAlgn="base">
        <a:spcBef>
          <a:spcPts val="3375"/>
        </a:spcBef>
        <a:spcAft>
          <a:spcPct val="0"/>
        </a:spcAft>
        <a:buClr>
          <a:srgbClr val="606060"/>
        </a:buClr>
        <a:buSzPct val="100000"/>
        <a:buFont typeface="Lato Light" charset="0"/>
        <a:buChar char="•"/>
        <a:defRPr sz="1800">
          <a:solidFill>
            <a:srgbClr val="606060"/>
          </a:solidFill>
          <a:latin typeface="+mn-lt"/>
          <a:ea typeface="+mn-ea"/>
          <a:cs typeface="+mn-cs"/>
          <a:sym typeface="Lato Light" charset="0"/>
        </a:defRPr>
      </a:lvl9pPr>
    </p:bodyStyle>
    <p:otherStyle>
      <a:defPPr>
        <a:defRPr lang="it-IT"/>
      </a:defPPr>
      <a:lvl1pPr marL="0" algn="l" defTabSz="321440" rtl="0" eaLnBrk="1" latinLnBrk="0" hangingPunct="1">
        <a:defRPr sz="1300" kern="1200">
          <a:solidFill>
            <a:schemeClr val="tx1"/>
          </a:solidFill>
          <a:latin typeface="+mn-lt"/>
          <a:ea typeface="+mn-ea"/>
          <a:cs typeface="+mn-cs"/>
        </a:defRPr>
      </a:lvl1pPr>
      <a:lvl2pPr marL="321440" algn="l" defTabSz="321440" rtl="0" eaLnBrk="1" latinLnBrk="0" hangingPunct="1">
        <a:defRPr sz="1300" kern="1200">
          <a:solidFill>
            <a:schemeClr val="tx1"/>
          </a:solidFill>
          <a:latin typeface="+mn-lt"/>
          <a:ea typeface="+mn-ea"/>
          <a:cs typeface="+mn-cs"/>
        </a:defRPr>
      </a:lvl2pPr>
      <a:lvl3pPr marL="642882" algn="l" defTabSz="321440" rtl="0" eaLnBrk="1" latinLnBrk="0" hangingPunct="1">
        <a:defRPr sz="1300" kern="1200">
          <a:solidFill>
            <a:schemeClr val="tx1"/>
          </a:solidFill>
          <a:latin typeface="+mn-lt"/>
          <a:ea typeface="+mn-ea"/>
          <a:cs typeface="+mn-cs"/>
        </a:defRPr>
      </a:lvl3pPr>
      <a:lvl4pPr marL="964323" algn="l" defTabSz="321440" rtl="0" eaLnBrk="1" latinLnBrk="0" hangingPunct="1">
        <a:defRPr sz="1300" kern="1200">
          <a:solidFill>
            <a:schemeClr val="tx1"/>
          </a:solidFill>
          <a:latin typeface="+mn-lt"/>
          <a:ea typeface="+mn-ea"/>
          <a:cs typeface="+mn-cs"/>
        </a:defRPr>
      </a:lvl4pPr>
      <a:lvl5pPr marL="1285763" algn="l" defTabSz="321440" rtl="0" eaLnBrk="1" latinLnBrk="0" hangingPunct="1">
        <a:defRPr sz="1300" kern="1200">
          <a:solidFill>
            <a:schemeClr val="tx1"/>
          </a:solidFill>
          <a:latin typeface="+mn-lt"/>
          <a:ea typeface="+mn-ea"/>
          <a:cs typeface="+mn-cs"/>
        </a:defRPr>
      </a:lvl5pPr>
      <a:lvl6pPr marL="1607205" algn="l" defTabSz="321440" rtl="0" eaLnBrk="1" latinLnBrk="0" hangingPunct="1">
        <a:defRPr sz="1300" kern="1200">
          <a:solidFill>
            <a:schemeClr val="tx1"/>
          </a:solidFill>
          <a:latin typeface="+mn-lt"/>
          <a:ea typeface="+mn-ea"/>
          <a:cs typeface="+mn-cs"/>
        </a:defRPr>
      </a:lvl6pPr>
      <a:lvl7pPr marL="1928645" algn="l" defTabSz="321440" rtl="0" eaLnBrk="1" latinLnBrk="0" hangingPunct="1">
        <a:defRPr sz="1300" kern="1200">
          <a:solidFill>
            <a:schemeClr val="tx1"/>
          </a:solidFill>
          <a:latin typeface="+mn-lt"/>
          <a:ea typeface="+mn-ea"/>
          <a:cs typeface="+mn-cs"/>
        </a:defRPr>
      </a:lvl7pPr>
      <a:lvl8pPr marL="2250086" algn="l" defTabSz="321440" rtl="0" eaLnBrk="1" latinLnBrk="0" hangingPunct="1">
        <a:defRPr sz="1300" kern="1200">
          <a:solidFill>
            <a:schemeClr val="tx1"/>
          </a:solidFill>
          <a:latin typeface="+mn-lt"/>
          <a:ea typeface="+mn-ea"/>
          <a:cs typeface="+mn-cs"/>
        </a:defRPr>
      </a:lvl8pPr>
      <a:lvl9pPr marL="2571527" algn="l" defTabSz="321440"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www.adm.gov.it/portale/nomenclatura-combinata"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2"/>
          <p:cNvSpPr txBox="1">
            <a:spLocks/>
          </p:cNvSpPr>
          <p:nvPr/>
        </p:nvSpPr>
        <p:spPr>
          <a:xfrm>
            <a:off x="315888" y="4774826"/>
            <a:ext cx="2525486" cy="406774"/>
          </a:xfrm>
        </p:spPr>
        <p:txBody>
          <a:bodyPr/>
          <a:lstStyle>
            <a:lvl1pPr marL="0" indent="0" algn="l" defTabSz="685783"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892" indent="0" algn="l" defTabSz="685783"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783" indent="0" algn="l" defTabSz="685783"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675"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566"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457"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algn="ctr"/>
            <a:r>
              <a:rPr lang="it-IT" sz="1350" i="1" dirty="0">
                <a:solidFill>
                  <a:schemeClr val="tx1"/>
                </a:solidFill>
                <a:latin typeface="Arial" panose="020B0604020202020204" pitchFamily="34" charset="0"/>
                <a:cs typeface="Arial" panose="020B0604020202020204" pitchFamily="34" charset="0"/>
              </a:rPr>
              <a:t>Milano, 27 settembre 2019  </a:t>
            </a:r>
          </a:p>
        </p:txBody>
      </p:sp>
      <p:sp>
        <p:nvSpPr>
          <p:cNvPr id="9" name="CasellaDiTesto 2">
            <a:extLst>
              <a:ext uri="{FF2B5EF4-FFF2-40B4-BE49-F238E27FC236}">
                <a16:creationId xmlns:a16="http://schemas.microsoft.com/office/drawing/2014/main" id="{0F60231B-D411-44A1-986C-334397720393}"/>
              </a:ext>
            </a:extLst>
          </p:cNvPr>
          <p:cNvSpPr txBox="1">
            <a:spLocks noChangeArrowheads="1"/>
          </p:cNvSpPr>
          <p:nvPr/>
        </p:nvSpPr>
        <p:spPr bwMode="auto">
          <a:xfrm>
            <a:off x="6460199" y="4865611"/>
            <a:ext cx="222885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it-IT" altLang="it-IT" sz="900" dirty="0">
                <a:solidFill>
                  <a:srgbClr val="D2382C"/>
                </a:solidFill>
                <a:latin typeface="Lato" pitchFamily="34" charset="0"/>
              </a:rPr>
              <a:t>ARTEBANCA Divisione </a:t>
            </a:r>
            <a:r>
              <a:rPr lang="it-IT" altLang="it-IT" sz="900" dirty="0" err="1">
                <a:solidFill>
                  <a:srgbClr val="D2382C"/>
                </a:solidFill>
                <a:latin typeface="Lato" pitchFamily="34" charset="0"/>
              </a:rPr>
              <a:t>ArteImpresa</a:t>
            </a:r>
            <a:r>
              <a:rPr lang="it-IT" altLang="it-IT" sz="900" dirty="0">
                <a:solidFill>
                  <a:srgbClr val="D2382C"/>
                </a:solidFill>
                <a:latin typeface="Lato" pitchFamily="34" charset="0"/>
              </a:rPr>
              <a:t> Consulting </a:t>
            </a:r>
            <a:r>
              <a:rPr lang="it-IT" altLang="it-IT" sz="900" dirty="0" err="1">
                <a:solidFill>
                  <a:srgbClr val="D2382C"/>
                </a:solidFill>
                <a:latin typeface="Lato" pitchFamily="34" charset="0"/>
              </a:rPr>
              <a:t>srl</a:t>
            </a:r>
            <a:r>
              <a:rPr lang="it-IT" altLang="it-IT" sz="900" dirty="0">
                <a:solidFill>
                  <a:srgbClr val="D2382C"/>
                </a:solidFill>
                <a:latin typeface="Lato" pitchFamily="34" charset="0"/>
              </a:rPr>
              <a:t> </a:t>
            </a:r>
          </a:p>
          <a:p>
            <a:r>
              <a:rPr lang="it-IT" altLang="it-IT" sz="900" dirty="0">
                <a:solidFill>
                  <a:srgbClr val="D2382C"/>
                </a:solidFill>
                <a:latin typeface="Lato" pitchFamily="34" charset="0"/>
              </a:rPr>
              <a:t>Firenze, Via Bonifacio Lupi, 14 - 50129 Tel.+39  055 47.15.79 </a:t>
            </a:r>
          </a:p>
          <a:p>
            <a:r>
              <a:rPr lang="it-IT" altLang="it-IT" sz="900" dirty="0">
                <a:solidFill>
                  <a:srgbClr val="D2382C"/>
                </a:solidFill>
                <a:latin typeface="Lato" pitchFamily="34" charset="0"/>
              </a:rPr>
              <a:t>Fax +39 055 48.75.23  www.artebanca.com – artebanca@artebanca.com </a:t>
            </a:r>
          </a:p>
        </p:txBody>
      </p:sp>
      <p:sp>
        <p:nvSpPr>
          <p:cNvPr id="4" name="Rettangolo 3">
            <a:extLst>
              <a:ext uri="{FF2B5EF4-FFF2-40B4-BE49-F238E27FC236}">
                <a16:creationId xmlns:a16="http://schemas.microsoft.com/office/drawing/2014/main" id="{4D598F01-F071-4FBD-8BF7-A5D779367379}"/>
              </a:ext>
            </a:extLst>
          </p:cNvPr>
          <p:cNvSpPr/>
          <p:nvPr/>
        </p:nvSpPr>
        <p:spPr>
          <a:xfrm>
            <a:off x="3086100" y="857251"/>
            <a:ext cx="6057900" cy="1295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7" name="Rectangle 8">
            <a:extLst>
              <a:ext uri="{FF2B5EF4-FFF2-40B4-BE49-F238E27FC236}">
                <a16:creationId xmlns:a16="http://schemas.microsoft.com/office/drawing/2014/main" id="{947EC37F-07F3-40E3-8ED0-6591A29C6ED2}"/>
              </a:ext>
            </a:extLst>
          </p:cNvPr>
          <p:cNvSpPr>
            <a:spLocks noChangeArrowheads="1"/>
          </p:cNvSpPr>
          <p:nvPr/>
        </p:nvSpPr>
        <p:spPr bwMode="auto">
          <a:xfrm>
            <a:off x="315888" y="168340"/>
            <a:ext cx="6237312" cy="2243185"/>
          </a:xfrm>
          <a:prstGeom prst="rect">
            <a:avLst/>
          </a:prstGeom>
          <a:noFill/>
          <a:ln>
            <a:noFill/>
          </a:ln>
          <a:effectLst/>
        </p:spPr>
        <p:txBody>
          <a:bodyPr vert="horz" wrap="square" lIns="0" tIns="0" rIns="0" bIns="179331"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pPr>
            <a:r>
              <a:rPr lang="it-IT" altLang="it-IT" sz="1400" b="1" dirty="0">
                <a:solidFill>
                  <a:schemeClr val="bg1">
                    <a:lumMod val="50000"/>
                  </a:schemeClr>
                </a:solidFill>
                <a:latin typeface="Gadugi" panose="020B0502040204020203" pitchFamily="34" charset="0"/>
              </a:rPr>
              <a:t> </a:t>
            </a:r>
            <a:endParaRPr kumimoji="0" lang="it-IT" altLang="it-IT" sz="2600" b="1" i="0" u="none" strike="noStrike" cap="none" normalizeH="0" baseline="0" dirty="0">
              <a:ln>
                <a:noFill/>
              </a:ln>
              <a:solidFill>
                <a:schemeClr val="bg1">
                  <a:lumMod val="50000"/>
                </a:schemeClr>
              </a:solidFill>
              <a:effectLst/>
              <a:latin typeface="Gadugi" panose="020B0502040204020203" pitchFamily="34" charset="0"/>
            </a:endParaRPr>
          </a:p>
          <a:p>
            <a:pPr lvl="0" eaLnBrk="0" hangingPunct="0"/>
            <a:r>
              <a:rPr lang="it-IT" altLang="it-IT" sz="2400" b="1" dirty="0">
                <a:solidFill>
                  <a:srgbClr val="D2382C"/>
                </a:solidFill>
                <a:latin typeface="Gadugi" panose="020B0502040204020203" pitchFamily="34" charset="0"/>
              </a:rPr>
              <a:t>Mercato delle Opere d’Arte</a:t>
            </a:r>
          </a:p>
          <a:p>
            <a:pPr lvl="0" eaLnBrk="0" hangingPunct="0"/>
            <a:r>
              <a:rPr lang="it-IT" altLang="it-IT" sz="3200" b="1" u="sng" dirty="0">
                <a:solidFill>
                  <a:schemeClr val="bg1">
                    <a:lumMod val="50000"/>
                  </a:schemeClr>
                </a:solidFill>
                <a:latin typeface="Gadugi" panose="020B0502040204020203" pitchFamily="34" charset="0"/>
              </a:rPr>
              <a:t>Trasferimento a titolo oneroso: guida alla convenienza fiscale</a:t>
            </a:r>
          </a:p>
          <a:p>
            <a:pPr lvl="0" eaLnBrk="0" hangingPunct="0"/>
            <a:r>
              <a:rPr kumimoji="0" lang="it-IT" altLang="it-IT" sz="1600" b="1" i="0" u="none" strike="noStrike" cap="none" normalizeH="0" baseline="0" dirty="0">
                <a:ln>
                  <a:noFill/>
                </a:ln>
                <a:solidFill>
                  <a:schemeClr val="bg1">
                    <a:lumMod val="50000"/>
                  </a:schemeClr>
                </a:solidFill>
                <a:effectLst/>
                <a:latin typeface="Gadugi" panose="020B0502040204020203" pitchFamily="34" charset="0"/>
              </a:rPr>
              <a:t>Regime Iva. Imposte sul reddito ed Investimento. Venditore Impresa. Cessione di Società. </a:t>
            </a:r>
            <a:r>
              <a:rPr lang="it-IT" altLang="it-IT" sz="1600" b="1" dirty="0">
                <a:solidFill>
                  <a:schemeClr val="bg1">
                    <a:lumMod val="50000"/>
                  </a:schemeClr>
                </a:solidFill>
                <a:latin typeface="Gadugi" panose="020B0502040204020203" pitchFamily="34" charset="0"/>
              </a:rPr>
              <a:t>Gestione: trust e fondazioni</a:t>
            </a:r>
            <a:endParaRPr kumimoji="0" lang="it-IT" altLang="it-IT" sz="1600" b="1" i="0" u="none" strike="noStrike" cap="none" normalizeH="0" baseline="0" dirty="0">
              <a:ln>
                <a:noFill/>
              </a:ln>
              <a:solidFill>
                <a:schemeClr val="bg1">
                  <a:lumMod val="50000"/>
                </a:schemeClr>
              </a:solidFill>
              <a:effectLst/>
              <a:latin typeface="Gadugi" panose="020B0502040204020203" pitchFamily="34" charset="0"/>
            </a:endParaRPr>
          </a:p>
        </p:txBody>
      </p:sp>
      <p:pic>
        <p:nvPicPr>
          <p:cNvPr id="8" name="Immagine 7">
            <a:extLst>
              <a:ext uri="{FF2B5EF4-FFF2-40B4-BE49-F238E27FC236}">
                <a16:creationId xmlns:a16="http://schemas.microsoft.com/office/drawing/2014/main" id="{A42B1CAE-4895-4BFF-AD74-8227B0175DD6}"/>
              </a:ext>
            </a:extLst>
          </p:cNvPr>
          <p:cNvPicPr>
            <a:picLocks noChangeAspect="1"/>
          </p:cNvPicPr>
          <p:nvPr/>
        </p:nvPicPr>
        <p:blipFill>
          <a:blip r:embed="rId3"/>
          <a:stretch>
            <a:fillRect/>
          </a:stretch>
        </p:blipFill>
        <p:spPr>
          <a:xfrm>
            <a:off x="315888" y="2539955"/>
            <a:ext cx="4214905" cy="1981200"/>
          </a:xfrm>
          <a:prstGeom prst="rect">
            <a:avLst/>
          </a:prstGeom>
        </p:spPr>
      </p:pic>
    </p:spTree>
    <p:extLst>
      <p:ext uri="{BB962C8B-B14F-4D97-AF65-F5344CB8AC3E}">
        <p14:creationId xmlns:p14="http://schemas.microsoft.com/office/powerpoint/2010/main" val="953680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294404" y="2446768"/>
            <a:ext cx="5338985" cy="1338828"/>
          </a:xfrm>
          <a:prstGeom prst="rect">
            <a:avLst/>
          </a:prstGeom>
          <a:noFill/>
        </p:spPr>
        <p:txBody>
          <a:bodyPr wrap="square" rtlCol="0">
            <a:spAutoFit/>
          </a:bodyPr>
          <a:lstStyle/>
          <a:p>
            <a:pPr algn="just"/>
            <a:r>
              <a:rPr lang="it-IT" sz="1350" dirty="0"/>
              <a:t>Secondo quanto indicato nella circ. Agenzia delle Entrate 17.5.2010 n. 24, ai fini del riconoscimento del carattere di "oggetti d'arte, d'antiquariato o da collezione", si deve fare riferimento alle disposizioni comunitarie in materia doganale, senza che sia necessario il rilascio di una specifica attestazione da parte del Ministero dei Beni e delle Attività culturali.</a:t>
            </a:r>
          </a:p>
        </p:txBody>
      </p:sp>
      <p:sp>
        <p:nvSpPr>
          <p:cNvPr id="5" name="Rettangolo 4"/>
          <p:cNvSpPr/>
          <p:nvPr/>
        </p:nvSpPr>
        <p:spPr>
          <a:xfrm>
            <a:off x="3294404" y="3942715"/>
            <a:ext cx="4572000" cy="1546577"/>
          </a:xfrm>
          <a:prstGeom prst="rect">
            <a:avLst/>
          </a:prstGeom>
        </p:spPr>
        <p:txBody>
          <a:bodyPr>
            <a:spAutoFit/>
          </a:bodyPr>
          <a:lstStyle/>
          <a:p>
            <a:pPr algn="just"/>
            <a:r>
              <a:rPr lang="it-IT" sz="1350" dirty="0"/>
              <a:t>Con circolare 22 giugno 1995, n. 177, l'applicazione della aliquota ridotta sulle importazioni dei predetti beni è stata subordinata al rilascio da parte dei competenti organi del Ministero per i Beni e le Attività Culturali di apposita attestazione dalla quale risulti, anteriormente all'importazione, "il carattere di oggetto d'arte e d'antiquariato".</a:t>
            </a:r>
          </a:p>
        </p:txBody>
      </p:sp>
      <p:pic>
        <p:nvPicPr>
          <p:cNvPr id="7" name="Immagine 6"/>
          <p:cNvPicPr>
            <a:picLocks noChangeAspect="1"/>
          </p:cNvPicPr>
          <p:nvPr/>
        </p:nvPicPr>
        <p:blipFill>
          <a:blip r:embed="rId2"/>
          <a:stretch>
            <a:fillRect/>
          </a:stretch>
        </p:blipFill>
        <p:spPr>
          <a:xfrm>
            <a:off x="476094" y="1154283"/>
            <a:ext cx="2500313" cy="985838"/>
          </a:xfrm>
          <a:prstGeom prst="rect">
            <a:avLst/>
          </a:prstGeom>
        </p:spPr>
      </p:pic>
      <p:pic>
        <p:nvPicPr>
          <p:cNvPr id="8" name="Immagine 7"/>
          <p:cNvPicPr>
            <a:picLocks noChangeAspect="1"/>
          </p:cNvPicPr>
          <p:nvPr/>
        </p:nvPicPr>
        <p:blipFill>
          <a:blip r:embed="rId3"/>
          <a:stretch>
            <a:fillRect/>
          </a:stretch>
        </p:blipFill>
        <p:spPr>
          <a:xfrm>
            <a:off x="547531" y="2461771"/>
            <a:ext cx="2357438" cy="1092994"/>
          </a:xfrm>
          <a:prstGeom prst="rect">
            <a:avLst/>
          </a:prstGeom>
        </p:spPr>
      </p:pic>
      <p:pic>
        <p:nvPicPr>
          <p:cNvPr id="9" name="Immagine 8"/>
          <p:cNvPicPr>
            <a:picLocks noChangeAspect="1"/>
          </p:cNvPicPr>
          <p:nvPr/>
        </p:nvPicPr>
        <p:blipFill>
          <a:blip r:embed="rId4"/>
          <a:stretch>
            <a:fillRect/>
          </a:stretch>
        </p:blipFill>
        <p:spPr>
          <a:xfrm>
            <a:off x="358222" y="4085558"/>
            <a:ext cx="2736056" cy="942975"/>
          </a:xfrm>
          <a:prstGeom prst="rect">
            <a:avLst/>
          </a:prstGeom>
        </p:spPr>
      </p:pic>
    </p:spTree>
    <p:extLst>
      <p:ext uri="{BB962C8B-B14F-4D97-AF65-F5344CB8AC3E}">
        <p14:creationId xmlns:p14="http://schemas.microsoft.com/office/powerpoint/2010/main" val="224498322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459052" y="762000"/>
            <a:ext cx="6608036" cy="5216813"/>
          </a:xfrm>
          <a:prstGeom prst="rect">
            <a:avLst/>
          </a:prstGeom>
          <a:noFill/>
        </p:spPr>
        <p:txBody>
          <a:bodyPr wrap="square" rtlCol="0">
            <a:spAutoFit/>
          </a:bodyPr>
          <a:lstStyle/>
          <a:p>
            <a:pPr algn="just"/>
            <a:r>
              <a:rPr lang="it-IT" sz="1050" dirty="0"/>
              <a:t>Infatti l'art. 72 del codice dei Beni culturali e del paesaggio di cui al </a:t>
            </a:r>
            <a:r>
              <a:rPr lang="it-IT" sz="1050" dirty="0" err="1"/>
              <a:t>D.Lgs.</a:t>
            </a:r>
            <a:r>
              <a:rPr lang="it-IT" sz="1050" dirty="0"/>
              <a:t> 22 gennaio 2004, n. 42 come modificato dall'art. 2 del D. </a:t>
            </a:r>
            <a:r>
              <a:rPr lang="it-IT" sz="1050" dirty="0" err="1"/>
              <a:t>Lgs</a:t>
            </a:r>
            <a:r>
              <a:rPr lang="it-IT" sz="1050" dirty="0"/>
              <a:t>. n. 62 del 2008 rubricato: "Ingresso nel territorio nazionale", prevede che "la spedizione in Italia da uno Stato membro dell'Unione europea o l'importazione da un Paese terzo delle cose o dei beni indicati nell'articolo 65, comma 3, sono certificati, a domanda, dall'ufficio di esportazione", solo relativamente a:</a:t>
            </a:r>
          </a:p>
          <a:p>
            <a:endParaRPr lang="it-IT" sz="1350" dirty="0"/>
          </a:p>
          <a:p>
            <a:pPr marL="257175" indent="-257175">
              <a:buAutoNum type="alphaLcParenR"/>
            </a:pPr>
            <a:r>
              <a:rPr lang="it-IT" sz="1350" b="1" dirty="0"/>
              <a:t>cose, a chiunque appartenenti, che presentino </a:t>
            </a:r>
            <a:r>
              <a:rPr lang="it-IT" sz="1350" b="1" u="sng" dirty="0"/>
              <a:t>interesse culturale</a:t>
            </a:r>
            <a:r>
              <a:rPr lang="it-IT" sz="1350" b="1" dirty="0"/>
              <a:t>, siano opera di autore non più vivente e la cui esecuzione risalga ad oltre cinquanta anni;</a:t>
            </a:r>
          </a:p>
          <a:p>
            <a:endParaRPr lang="it-IT" sz="1350" b="1" dirty="0"/>
          </a:p>
          <a:p>
            <a:r>
              <a:rPr lang="it-IT" sz="1350" b="1" dirty="0"/>
              <a:t>b) archivi e singoli documenti, appartenenti a privati, che presentino </a:t>
            </a:r>
            <a:r>
              <a:rPr lang="it-IT" sz="1350" b="1" u="sng" dirty="0"/>
              <a:t>interesse culturale</a:t>
            </a:r>
            <a:r>
              <a:rPr lang="it-IT" sz="1350" b="1" dirty="0"/>
              <a:t>;</a:t>
            </a:r>
          </a:p>
          <a:p>
            <a:endParaRPr lang="it-IT" sz="1350" b="1" dirty="0"/>
          </a:p>
          <a:p>
            <a:r>
              <a:rPr lang="it-IT" sz="1350" b="1" dirty="0"/>
              <a:t>c) beni rientranti nelle categorie di cui all'articolo 11, comma 1, lettere f), g) ed h), a chiunque appartengano, riguardanti in particolare:</a:t>
            </a:r>
          </a:p>
          <a:p>
            <a:endParaRPr lang="it-IT" sz="1350" b="1" dirty="0"/>
          </a:p>
          <a:p>
            <a:pPr algn="just"/>
            <a:r>
              <a:rPr lang="it-IT" sz="1200" b="1" dirty="0" err="1"/>
              <a:t>lett</a:t>
            </a:r>
            <a:r>
              <a:rPr lang="it-IT" sz="1200" b="1" dirty="0"/>
              <a:t>. f) le fotografie, con relativi negativi e matrici, gli esemplari di opere cinematografiche, audiovisive o di sequenze di immagini in movimento, le documentazioni di manifestazioni, sonore e verbali, comunque realizzate la cui produzione risalga ad oltre venticinque anni, ai termini dell'articolo 65, comma 3 lettera c);</a:t>
            </a:r>
          </a:p>
          <a:p>
            <a:pPr algn="just"/>
            <a:endParaRPr lang="it-IT" sz="1200" b="1" dirty="0"/>
          </a:p>
          <a:p>
            <a:pPr algn="just"/>
            <a:r>
              <a:rPr lang="it-IT" sz="1200" b="1" dirty="0" err="1"/>
              <a:t>lett</a:t>
            </a:r>
            <a:r>
              <a:rPr lang="it-IT" sz="1200" b="1" dirty="0"/>
              <a:t>. g) i mezzi di trasporto aventi più di settantacinque anni, a termini degli articoli 65, comma 3 lettera c), e 67 comma 2;</a:t>
            </a:r>
          </a:p>
          <a:p>
            <a:pPr algn="just"/>
            <a:endParaRPr lang="it-IT" sz="1200" b="1" dirty="0"/>
          </a:p>
          <a:p>
            <a:pPr algn="just"/>
            <a:r>
              <a:rPr lang="it-IT" sz="1200" b="1" dirty="0" err="1"/>
              <a:t>lett</a:t>
            </a:r>
            <a:r>
              <a:rPr lang="it-IT" sz="1200" b="1" dirty="0"/>
              <a:t>. h) i beni e gli strumenti di interesse per la storia della scienza e della tecnica aventi più di cinquanta anni, a termini dell'articolo 65, comma 3 lettera c).</a:t>
            </a:r>
          </a:p>
        </p:txBody>
      </p:sp>
      <p:sp>
        <p:nvSpPr>
          <p:cNvPr id="6" name="CasellaDiTesto 5"/>
          <p:cNvSpPr txBox="1"/>
          <p:nvPr/>
        </p:nvSpPr>
        <p:spPr>
          <a:xfrm>
            <a:off x="0" y="2493244"/>
            <a:ext cx="2286000" cy="507831"/>
          </a:xfrm>
          <a:prstGeom prst="rect">
            <a:avLst/>
          </a:prstGeom>
          <a:noFill/>
        </p:spPr>
        <p:txBody>
          <a:bodyPr wrap="square" rtlCol="0">
            <a:spAutoFit/>
          </a:bodyPr>
          <a:lstStyle/>
          <a:p>
            <a:r>
              <a:rPr lang="it-IT" sz="1350" dirty="0"/>
              <a:t>KEYWORD:</a:t>
            </a:r>
          </a:p>
          <a:p>
            <a:r>
              <a:rPr lang="it-IT" sz="1350" b="1" i="1" u="sng" dirty="0"/>
              <a:t> INTERESSE    CULTURALE</a:t>
            </a:r>
          </a:p>
        </p:txBody>
      </p:sp>
      <p:pic>
        <p:nvPicPr>
          <p:cNvPr id="7" name="Immagine 6"/>
          <p:cNvPicPr>
            <a:picLocks noChangeAspect="1"/>
          </p:cNvPicPr>
          <p:nvPr/>
        </p:nvPicPr>
        <p:blipFill>
          <a:blip r:embed="rId2"/>
          <a:stretch>
            <a:fillRect/>
          </a:stretch>
        </p:blipFill>
        <p:spPr>
          <a:xfrm>
            <a:off x="88414" y="990600"/>
            <a:ext cx="1935956" cy="1328738"/>
          </a:xfrm>
          <a:prstGeom prst="rect">
            <a:avLst/>
          </a:prstGeom>
        </p:spPr>
      </p:pic>
    </p:spTree>
    <p:extLst>
      <p:ext uri="{BB962C8B-B14F-4D97-AF65-F5344CB8AC3E}">
        <p14:creationId xmlns:p14="http://schemas.microsoft.com/office/powerpoint/2010/main" val="188674539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228600" y="447675"/>
            <a:ext cx="8915400" cy="619125"/>
          </a:xfrm>
          <a:prstGeom prst="rect">
            <a:avLst/>
          </a:prstGeom>
        </p:spPr>
        <p:txBody>
          <a:bodyPr>
            <a:normAutofit/>
          </a:bodyPr>
          <a:lstStyle/>
          <a:p>
            <a:r>
              <a:rPr lang="it-IT" sz="1200" b="1" dirty="0"/>
              <a:t>Tabella - prevista dall'art. 36, comma 1 DEL DL 23.2.1995 n. 41 - OGGETTI D'ARTE, D'ANTIQUARIATO O DA COLLEZIONE</a:t>
            </a:r>
          </a:p>
        </p:txBody>
      </p:sp>
      <p:sp>
        <p:nvSpPr>
          <p:cNvPr id="3" name="Segnaposto testo 2"/>
          <p:cNvSpPr>
            <a:spLocks noGrp="1"/>
          </p:cNvSpPr>
          <p:nvPr>
            <p:ph type="body" idx="4294967295"/>
          </p:nvPr>
        </p:nvSpPr>
        <p:spPr>
          <a:xfrm>
            <a:off x="1012825" y="1881188"/>
            <a:ext cx="8131175" cy="1033462"/>
          </a:xfrm>
          <a:prstGeom prst="rect">
            <a:avLst/>
          </a:prstGeom>
        </p:spPr>
        <p:txBody>
          <a:bodyPr/>
          <a:lstStyle/>
          <a:p>
            <a:r>
              <a:rPr lang="it-IT" sz="750" dirty="0"/>
              <a:t> </a:t>
            </a:r>
          </a:p>
        </p:txBody>
      </p:sp>
      <p:pic>
        <p:nvPicPr>
          <p:cNvPr id="10" name="Immagine 9"/>
          <p:cNvPicPr>
            <a:picLocks noChangeAspect="1"/>
          </p:cNvPicPr>
          <p:nvPr/>
        </p:nvPicPr>
        <p:blipFill>
          <a:blip r:embed="rId2"/>
          <a:stretch>
            <a:fillRect/>
          </a:stretch>
        </p:blipFill>
        <p:spPr>
          <a:xfrm>
            <a:off x="2209800" y="825716"/>
            <a:ext cx="4495800" cy="5503860"/>
          </a:xfrm>
          <a:prstGeom prst="rect">
            <a:avLst/>
          </a:prstGeom>
        </p:spPr>
      </p:pic>
    </p:spTree>
    <p:extLst>
      <p:ext uri="{BB962C8B-B14F-4D97-AF65-F5344CB8AC3E}">
        <p14:creationId xmlns:p14="http://schemas.microsoft.com/office/powerpoint/2010/main" val="42307180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con angoli arrotondati 2">
            <a:extLst>
              <a:ext uri="{FF2B5EF4-FFF2-40B4-BE49-F238E27FC236}">
                <a16:creationId xmlns:a16="http://schemas.microsoft.com/office/drawing/2014/main" id="{F1C2D2C2-DE8D-4C79-BCF3-203E20944749}"/>
              </a:ext>
            </a:extLst>
          </p:cNvPr>
          <p:cNvSpPr/>
          <p:nvPr/>
        </p:nvSpPr>
        <p:spPr bwMode="auto">
          <a:xfrm>
            <a:off x="871268" y="3720307"/>
            <a:ext cx="7543800" cy="2362200"/>
          </a:xfrm>
          <a:prstGeom prst="roundRect">
            <a:avLst>
              <a:gd name="adj" fmla="val 9363"/>
            </a:avLst>
          </a:prstGeom>
          <a:solidFill>
            <a:srgbClr val="C00000"/>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endParaRPr>
          </a:p>
        </p:txBody>
      </p:sp>
      <p:sp>
        <p:nvSpPr>
          <p:cNvPr id="2" name="Titolo 1"/>
          <p:cNvSpPr>
            <a:spLocks noGrp="1"/>
          </p:cNvSpPr>
          <p:nvPr>
            <p:ph type="title"/>
          </p:nvPr>
        </p:nvSpPr>
        <p:spPr/>
        <p:txBody>
          <a:bodyPr/>
          <a:lstStyle/>
          <a:p>
            <a:r>
              <a:rPr lang="it-IT" dirty="0"/>
              <a:t>Esiste, pertanto, una coincidenza solo parziale tra gli oggetti che la normativa fiscale ammette al regime agevolato dell'IVA e le cose che la legge di tutela sottopone al controllo del ministero</a:t>
            </a:r>
            <a:br>
              <a:rPr lang="it-IT" dirty="0"/>
            </a:br>
            <a:r>
              <a:rPr lang="it-IT" u="sng" dirty="0"/>
              <a:t>Beni Agevolati VS Beni di Interesse Culturale</a:t>
            </a:r>
          </a:p>
        </p:txBody>
      </p:sp>
      <p:sp>
        <p:nvSpPr>
          <p:cNvPr id="4" name="Segnaposto testo 3"/>
          <p:cNvSpPr>
            <a:spLocks noGrp="1"/>
          </p:cNvSpPr>
          <p:nvPr>
            <p:ph type="body" idx="1"/>
          </p:nvPr>
        </p:nvSpPr>
        <p:spPr>
          <a:xfrm>
            <a:off x="1066800" y="4021139"/>
            <a:ext cx="7086600" cy="1760537"/>
          </a:xfrm>
        </p:spPr>
        <p:txBody>
          <a:bodyPr>
            <a:noAutofit/>
          </a:bodyPr>
          <a:lstStyle/>
          <a:p>
            <a:r>
              <a:rPr lang="it-IT" sz="1400" dirty="0">
                <a:solidFill>
                  <a:schemeClr val="bg1"/>
                </a:solidFill>
              </a:rPr>
              <a:t>Infatti, la tabella allegata al DL n. 41 del 1995 (contenente l'elencazione degli oggetti d'arte, d'antiquariato o da collezione) da un lato è più ampia perché, in presenza dei requisiti oggettivi stabiliti, comprende anche beni che possono non presentare interesse culturale o che sono stati eseguiti da autori tuttora viventi; dall'altra, in mancanza di taluni requisiti (ad esempio tiratura limitata o integrale esecuzione a mano da parte dell'artista), sembra escludere dal proprio ambito intere categorie di beni (opere pittoriche realizzate in parte dall'artista e in parte dalla sua "bottega", libri, carte geografiche, spartiti musicali, etc.) che in presenza dell'interesse culturale e del requisito dell'</a:t>
            </a:r>
            <a:r>
              <a:rPr lang="it-IT" sz="1400" dirty="0" err="1">
                <a:solidFill>
                  <a:schemeClr val="bg1"/>
                </a:solidFill>
              </a:rPr>
              <a:t>ultracinquantennalità</a:t>
            </a:r>
            <a:r>
              <a:rPr lang="it-IT" sz="1400" dirty="0">
                <a:solidFill>
                  <a:schemeClr val="bg1"/>
                </a:solidFill>
              </a:rPr>
              <a:t> della realizzazione sono suscettibili, comunque, di controllo da parte degli Uffici di esportazione.</a:t>
            </a:r>
          </a:p>
        </p:txBody>
      </p:sp>
    </p:spTree>
    <p:extLst>
      <p:ext uri="{BB962C8B-B14F-4D97-AF65-F5344CB8AC3E}">
        <p14:creationId xmlns:p14="http://schemas.microsoft.com/office/powerpoint/2010/main" val="961849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con angoli arrotondati 4">
            <a:extLst>
              <a:ext uri="{FF2B5EF4-FFF2-40B4-BE49-F238E27FC236}">
                <a16:creationId xmlns:a16="http://schemas.microsoft.com/office/drawing/2014/main" id="{9DD5EF49-9E0C-4450-A90D-6C1E9A784A85}"/>
              </a:ext>
            </a:extLst>
          </p:cNvPr>
          <p:cNvSpPr/>
          <p:nvPr/>
        </p:nvSpPr>
        <p:spPr bwMode="auto">
          <a:xfrm>
            <a:off x="871268" y="4267200"/>
            <a:ext cx="7543800" cy="1434307"/>
          </a:xfrm>
          <a:prstGeom prst="roundRect">
            <a:avLst>
              <a:gd name="adj" fmla="val 9363"/>
            </a:avLst>
          </a:prstGeom>
          <a:solidFill>
            <a:srgbClr val="C00000"/>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endParaRPr>
          </a:p>
        </p:txBody>
      </p:sp>
      <p:sp>
        <p:nvSpPr>
          <p:cNvPr id="3" name="Segnaposto testo 2"/>
          <p:cNvSpPr>
            <a:spLocks noGrp="1"/>
          </p:cNvSpPr>
          <p:nvPr>
            <p:ph type="body" sz="quarter" idx="13"/>
          </p:nvPr>
        </p:nvSpPr>
        <p:spPr>
          <a:xfrm>
            <a:off x="2514600" y="1676400"/>
            <a:ext cx="3884618" cy="285750"/>
          </a:xfrm>
        </p:spPr>
        <p:txBody>
          <a:bodyPr>
            <a:noAutofit/>
          </a:bodyPr>
          <a:lstStyle/>
          <a:p>
            <a:r>
              <a:rPr lang="it-IT" sz="1600" dirty="0"/>
              <a:t>circ. Agenzia delle Entrate 17.5.2010 n. 24</a:t>
            </a:r>
          </a:p>
        </p:txBody>
      </p:sp>
      <p:sp>
        <p:nvSpPr>
          <p:cNvPr id="4" name="Segnaposto testo 3"/>
          <p:cNvSpPr>
            <a:spLocks noGrp="1"/>
          </p:cNvSpPr>
          <p:nvPr>
            <p:ph type="body" idx="1"/>
          </p:nvPr>
        </p:nvSpPr>
        <p:spPr>
          <a:xfrm>
            <a:off x="1143000" y="4114800"/>
            <a:ext cx="7053532" cy="1760537"/>
          </a:xfrm>
        </p:spPr>
        <p:txBody>
          <a:bodyPr>
            <a:normAutofit/>
          </a:bodyPr>
          <a:lstStyle/>
          <a:p>
            <a:r>
              <a:rPr lang="it-IT" sz="1400" dirty="0">
                <a:solidFill>
                  <a:schemeClr val="bg1"/>
                </a:solidFill>
              </a:rPr>
              <a:t>Soluzione: L’agenzia delle entrate, prendendo atto delle considerazioni dell’agenzia delle dogane considera agevolabili, a prescindere dell’interesse culturale, solo le categorie di beni della tabella del </a:t>
            </a:r>
            <a:r>
              <a:rPr lang="it-IT" sz="1400" dirty="0" err="1">
                <a:solidFill>
                  <a:schemeClr val="bg1"/>
                </a:solidFill>
              </a:rPr>
              <a:t>d.l.</a:t>
            </a:r>
            <a:r>
              <a:rPr lang="it-IT" sz="1400" dirty="0">
                <a:solidFill>
                  <a:schemeClr val="bg1"/>
                </a:solidFill>
              </a:rPr>
              <a:t> 41/95 anche in assenza di certificazione.</a:t>
            </a:r>
          </a:p>
        </p:txBody>
      </p:sp>
    </p:spTree>
    <p:extLst>
      <p:ext uri="{BB962C8B-B14F-4D97-AF65-F5344CB8AC3E}">
        <p14:creationId xmlns:p14="http://schemas.microsoft.com/office/powerpoint/2010/main" val="2033117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Segnaposto immagine 14" descr="E=MC2">
            <a:extLst>
              <a:ext uri="{FF2B5EF4-FFF2-40B4-BE49-F238E27FC236}">
                <a16:creationId xmlns:a16="http://schemas.microsoft.com/office/drawing/2014/main" id="{F24087BC-230D-4630-81A2-52F8824F84B0}"/>
              </a:ext>
            </a:extLst>
          </p:cNvPr>
          <p:cNvPicPr>
            <a:picLocks noGrp="1" noChangeAspect="1"/>
          </p:cNvPicPr>
          <p:nvPr>
            <p:ph type="pic" idx="1"/>
          </p:nvPr>
        </p:nvPicPr>
        <p:blipFill>
          <a:blip r:embed="rId3"/>
          <a:srcRect l="1" r="1"/>
          <a:stretch>
            <a:fillRect/>
          </a:stretch>
        </p:blipFill>
        <p:spPr bwMode="blackGray">
          <a:xfrm>
            <a:off x="7467600" y="838200"/>
            <a:ext cx="1425995" cy="1195025"/>
          </a:xfrm>
        </p:spPr>
      </p:pic>
      <p:sp>
        <p:nvSpPr>
          <p:cNvPr id="2" name="Titolo 1">
            <a:extLst>
              <a:ext uri="{FF2B5EF4-FFF2-40B4-BE49-F238E27FC236}">
                <a16:creationId xmlns:a16="http://schemas.microsoft.com/office/drawing/2014/main" id="{C8BE71A9-3DD2-40A0-A793-8A327B7870FD}"/>
              </a:ext>
            </a:extLst>
          </p:cNvPr>
          <p:cNvSpPr>
            <a:spLocks noGrp="1"/>
          </p:cNvSpPr>
          <p:nvPr>
            <p:ph type="title"/>
          </p:nvPr>
        </p:nvSpPr>
        <p:spPr>
          <a:xfrm>
            <a:off x="0" y="970713"/>
            <a:ext cx="6702725" cy="705687"/>
          </a:xfrm>
          <a:solidFill>
            <a:srgbClr val="D50000"/>
          </a:solidFill>
        </p:spPr>
        <p:txBody>
          <a:bodyPr anchor="ctr">
            <a:normAutofit/>
          </a:bodyPr>
          <a:lstStyle/>
          <a:p>
            <a:pPr defTabSz="685783" eaLnBrk="1" hangingPunct="1">
              <a:lnSpc>
                <a:spcPct val="90000"/>
              </a:lnSpc>
            </a:pPr>
            <a:r>
              <a:rPr lang="it-IT" sz="2200" b="1" kern="1200" dirty="0">
                <a:solidFill>
                  <a:schemeClr val="bg1"/>
                </a:solidFill>
                <a:latin typeface="Arial" panose="020B0604020202020204" pitchFamily="34" charset="0"/>
                <a:cs typeface="Arial" panose="020B0604020202020204" pitchFamily="34" charset="0"/>
              </a:rPr>
              <a:t>LA VALORIZZAZIONE DELLE OPERE D’ARTE </a:t>
            </a:r>
            <a:br>
              <a:rPr lang="it-IT" sz="2200" b="1" kern="1200" dirty="0">
                <a:solidFill>
                  <a:schemeClr val="bg1"/>
                </a:solidFill>
                <a:latin typeface="Arial" panose="020B0604020202020204" pitchFamily="34" charset="0"/>
                <a:cs typeface="Arial" panose="020B0604020202020204" pitchFamily="34" charset="0"/>
              </a:rPr>
            </a:br>
            <a:r>
              <a:rPr lang="it-IT" sz="1800" b="1" kern="1200" dirty="0">
                <a:solidFill>
                  <a:schemeClr val="bg1"/>
                </a:solidFill>
                <a:latin typeface="Arial" panose="020B0604020202020204" pitchFamily="34" charset="0"/>
                <a:cs typeface="Arial" panose="020B0604020202020204" pitchFamily="34" charset="0"/>
              </a:rPr>
              <a:t>un enigma da sempre irrisolto</a:t>
            </a:r>
          </a:p>
        </p:txBody>
      </p:sp>
      <p:sp>
        <p:nvSpPr>
          <p:cNvPr id="4" name="Segnaposto testo 3">
            <a:extLst>
              <a:ext uri="{FF2B5EF4-FFF2-40B4-BE49-F238E27FC236}">
                <a16:creationId xmlns:a16="http://schemas.microsoft.com/office/drawing/2014/main" id="{89E3F3D3-E33B-4CC0-A31E-7554F6BAEA6C}"/>
              </a:ext>
            </a:extLst>
          </p:cNvPr>
          <p:cNvSpPr>
            <a:spLocks noGrp="1"/>
          </p:cNvSpPr>
          <p:nvPr>
            <p:ph type="body" sz="half" idx="2"/>
          </p:nvPr>
        </p:nvSpPr>
        <p:spPr>
          <a:xfrm>
            <a:off x="228600" y="2057400"/>
            <a:ext cx="8839200" cy="3088841"/>
          </a:xfrm>
        </p:spPr>
        <p:txBody>
          <a:bodyPr rtlCol="0">
            <a:noAutofit/>
          </a:bodyPr>
          <a:lstStyle/>
          <a:p>
            <a:pPr algn="just"/>
            <a:r>
              <a:rPr lang="it-IT" sz="1300" dirty="0"/>
              <a:t>Per la determinazione dell'imposta dovuta, l'art. 69 del DPR 633/72 dispone che "l'imposta è commisurata, con le aliquote indicate all'art. 16, al valore dei beni importati determinato ai sensi delle disposizioni in materia doganale, aumentato dell'ammontare dei diritti doganali dovuti, ad eccezione dell'iva, nonché dell'ammontare delle spese di inoltro fino al luogo di destinazione all'interno della Comunità". </a:t>
            </a:r>
          </a:p>
          <a:p>
            <a:pPr algn="just"/>
            <a:r>
              <a:rPr lang="it-IT" sz="1300" dirty="0"/>
              <a:t>Ai fini doganali Per determinare dunque il valore in dogana l'elemento base è rappresentato dal valore di transazione, cioè il prezzo effettivamente pagato, o da pagare, per le merci, quando siano vendute per l'esportazione a destinazione del territorio doganale dell'Unione, debitamente corretto con gli opportuni aggiustamenti tra cui commissioni, spese per mediazione, royalties, costi di trasporto, costi di assicurazione, compreso il diritto di riproduzione sul territorio UE</a:t>
            </a:r>
          </a:p>
          <a:p>
            <a:pPr algn="just"/>
            <a:r>
              <a:rPr lang="it-IT" sz="1300" dirty="0"/>
              <a:t>Detto in altri termini, non viene colpito dalla fiscalità di confine il diritto di riproduzione sul territorio della UE delle merci oggetto di importazione, (ad es. su una cartolina o su una stampa od una litografia), corrisposto a favore del proprietario dell'"opera d'arte" (ad es. un quadro).</a:t>
            </a:r>
          </a:p>
          <a:p>
            <a:pPr algn="just"/>
            <a:r>
              <a:rPr lang="it-IT" sz="1300" dirty="0"/>
              <a:t>Quando non sia possibile utilizzare tale criterio, sono previsti cinque metodi alternativi o sostitutivi di valutazione, da utilizzare in via successiva e sussidiaria tra di loro</a:t>
            </a:r>
          </a:p>
          <a:p>
            <a:pPr algn="just"/>
            <a:r>
              <a:rPr lang="it-IT" sz="1300" dirty="0"/>
              <a:t>In estrema sintesi tali metodi alternativi consistono: nel valore di transazione di merci identiche, nel valore di transazione di merci similari, nel valore dedotto, nel valore calcolato o, in ultimo, nel c.d. "valore equo".</a:t>
            </a:r>
          </a:p>
        </p:txBody>
      </p:sp>
    </p:spTree>
    <p:extLst>
      <p:ext uri="{BB962C8B-B14F-4D97-AF65-F5344CB8AC3E}">
        <p14:creationId xmlns:p14="http://schemas.microsoft.com/office/powerpoint/2010/main" val="1943867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89825" y="1066800"/>
            <a:ext cx="3636169" cy="604232"/>
          </a:xfrm>
          <a:solidFill>
            <a:srgbClr val="D5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35715" tIns="35715" rIns="35715" bIns="35715" numCol="1" rtlCol="0" anchor="ctr" anchorCtr="0" compatLnSpc="1">
            <a:prstTxWarp prst="textNoShape">
              <a:avLst/>
            </a:prstTxWarp>
            <a:normAutofit/>
          </a:bodyPr>
          <a:lstStyle/>
          <a:p>
            <a:pPr algn="ctr" defTabSz="685783" eaLnBrk="1" hangingPunct="1">
              <a:lnSpc>
                <a:spcPct val="90000"/>
              </a:lnSpc>
            </a:pPr>
            <a:r>
              <a:rPr lang="it-IT" sz="2200" b="1" kern="1200" dirty="0">
                <a:solidFill>
                  <a:schemeClr val="bg1"/>
                </a:solidFill>
                <a:latin typeface="Arial" panose="020B0604020202020204" pitchFamily="34" charset="0"/>
                <a:cs typeface="Arial" panose="020B0604020202020204" pitchFamily="34" charset="0"/>
              </a:rPr>
              <a:t>I PORTI FRANCHI</a:t>
            </a:r>
          </a:p>
        </p:txBody>
      </p:sp>
      <p:pic>
        <p:nvPicPr>
          <p:cNvPr id="5" name="Immagine 4"/>
          <p:cNvPicPr>
            <a:picLocks noChangeAspect="1"/>
          </p:cNvPicPr>
          <p:nvPr/>
        </p:nvPicPr>
        <p:blipFill>
          <a:blip r:embed="rId2"/>
          <a:stretch>
            <a:fillRect/>
          </a:stretch>
        </p:blipFill>
        <p:spPr>
          <a:xfrm>
            <a:off x="76200" y="1600200"/>
            <a:ext cx="4852964" cy="2539708"/>
          </a:xfrm>
          <a:prstGeom prst="rect">
            <a:avLst/>
          </a:prstGeom>
        </p:spPr>
      </p:pic>
      <p:sp>
        <p:nvSpPr>
          <p:cNvPr id="4" name="Segnaposto testo 3"/>
          <p:cNvSpPr>
            <a:spLocks noGrp="1"/>
          </p:cNvSpPr>
          <p:nvPr>
            <p:ph type="body" sz="half" idx="2"/>
          </p:nvPr>
        </p:nvSpPr>
        <p:spPr>
          <a:xfrm>
            <a:off x="5089825" y="1905000"/>
            <a:ext cx="3901775" cy="3476617"/>
          </a:xfrm>
        </p:spPr>
        <p:txBody>
          <a:bodyPr>
            <a:noAutofit/>
          </a:bodyPr>
          <a:lstStyle/>
          <a:p>
            <a:pPr algn="just"/>
            <a:r>
              <a:rPr lang="it-IT" sz="1400" dirty="0"/>
              <a:t>È facile immaginare, infatti, che nel mercato unico risulti più conveniente l'introduzione di opere d'arte da Paesi extra-UE effettuando l'importazione presso le dogane ubicate in quegli Stati che si avvalgono di aliquote IVA più basse, consentendo quindi la circolazione dei beni importati nel territorio dell'intera Unione europea. È, infine, prassi diffusa, specie per le opere di maggior pregio e valore, l'utilizzo dei c.d. "porti franchi" istituiti in altri Stati (</a:t>
            </a:r>
            <a:r>
              <a:rPr lang="it-IT" sz="1400" b="1" u="sng" dirty="0"/>
              <a:t>come Lussemburgo o Svizzera</a:t>
            </a:r>
            <a:r>
              <a:rPr lang="it-IT" sz="1400" dirty="0"/>
              <a:t>) allo scopo di sospendere l'esazione del tributo fino alla definitiva uscita da tale zona speciale (uscita che potrebbe anche non avvenire mai, tant'è vero che alcuni depositi si sono ben organizzati per consentire compravendite all'interno dei loro spazi.</a:t>
            </a:r>
          </a:p>
        </p:txBody>
      </p:sp>
      <p:pic>
        <p:nvPicPr>
          <p:cNvPr id="8" name="Immagine 7">
            <a:extLst>
              <a:ext uri="{FF2B5EF4-FFF2-40B4-BE49-F238E27FC236}">
                <a16:creationId xmlns:a16="http://schemas.microsoft.com/office/drawing/2014/main" id="{A2283641-F240-4089-A452-940DE1061747}"/>
              </a:ext>
            </a:extLst>
          </p:cNvPr>
          <p:cNvPicPr>
            <a:picLocks noChangeAspect="1"/>
          </p:cNvPicPr>
          <p:nvPr/>
        </p:nvPicPr>
        <p:blipFill>
          <a:blip r:embed="rId3"/>
          <a:stretch>
            <a:fillRect/>
          </a:stretch>
        </p:blipFill>
        <p:spPr>
          <a:xfrm>
            <a:off x="377611" y="4518149"/>
            <a:ext cx="2024061" cy="1214437"/>
          </a:xfrm>
          <a:prstGeom prst="rect">
            <a:avLst/>
          </a:prstGeom>
        </p:spPr>
      </p:pic>
      <p:pic>
        <p:nvPicPr>
          <p:cNvPr id="9" name="Immagine 8">
            <a:extLst>
              <a:ext uri="{FF2B5EF4-FFF2-40B4-BE49-F238E27FC236}">
                <a16:creationId xmlns:a16="http://schemas.microsoft.com/office/drawing/2014/main" id="{D00B7695-CC1C-4D93-AF08-7B14935E4365}"/>
              </a:ext>
            </a:extLst>
          </p:cNvPr>
          <p:cNvPicPr>
            <a:picLocks noChangeAspect="1"/>
          </p:cNvPicPr>
          <p:nvPr/>
        </p:nvPicPr>
        <p:blipFill>
          <a:blip r:embed="rId4"/>
          <a:stretch>
            <a:fillRect/>
          </a:stretch>
        </p:blipFill>
        <p:spPr>
          <a:xfrm>
            <a:off x="2743200" y="4518149"/>
            <a:ext cx="1636839" cy="1302360"/>
          </a:xfrm>
          <a:prstGeom prst="rect">
            <a:avLst/>
          </a:prstGeom>
        </p:spPr>
      </p:pic>
    </p:spTree>
    <p:extLst>
      <p:ext uri="{BB962C8B-B14F-4D97-AF65-F5344CB8AC3E}">
        <p14:creationId xmlns:p14="http://schemas.microsoft.com/office/powerpoint/2010/main" val="1853997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914400"/>
            <a:ext cx="7162800" cy="533399"/>
          </a:xfrm>
          <a:solidFill>
            <a:srgbClr val="D5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35715" tIns="35715" rIns="35715" bIns="35715" numCol="1" rtlCol="0" anchor="ctr" anchorCtr="0" compatLnSpc="1">
            <a:prstTxWarp prst="textNoShape">
              <a:avLst/>
            </a:prstTxWarp>
            <a:normAutofit/>
          </a:bodyPr>
          <a:lstStyle/>
          <a:p>
            <a:pPr defTabSz="685783" eaLnBrk="1" hangingPunct="1">
              <a:lnSpc>
                <a:spcPct val="90000"/>
              </a:lnSpc>
            </a:pPr>
            <a:r>
              <a:rPr lang="it-IT" sz="2200" b="1" kern="1200" dirty="0">
                <a:solidFill>
                  <a:schemeClr val="bg1"/>
                </a:solidFill>
                <a:latin typeface="Arial" panose="020B0604020202020204" pitchFamily="34" charset="0"/>
                <a:cs typeface="Arial" panose="020B0604020202020204" pitchFamily="34" charset="0"/>
              </a:rPr>
              <a:t>ESPORTAZIONE E CESSIONE INTRACOMUNITARIA</a:t>
            </a:r>
          </a:p>
        </p:txBody>
      </p:sp>
      <p:sp>
        <p:nvSpPr>
          <p:cNvPr id="3" name="CasellaDiTesto 2"/>
          <p:cNvSpPr txBox="1"/>
          <p:nvPr/>
        </p:nvSpPr>
        <p:spPr>
          <a:xfrm>
            <a:off x="533400" y="2164756"/>
            <a:ext cx="8305800" cy="2462213"/>
          </a:xfrm>
          <a:prstGeom prst="rect">
            <a:avLst/>
          </a:prstGeom>
          <a:noFill/>
        </p:spPr>
        <p:txBody>
          <a:bodyPr wrap="square" rtlCol="0">
            <a:spAutoFit/>
          </a:bodyPr>
          <a:lstStyle/>
          <a:p>
            <a:pPr algn="just"/>
            <a:r>
              <a:rPr lang="it-IT" sz="1400" dirty="0"/>
              <a:t>Per quanto concerne il controllo della circolazione internazionale delle opere, il codice dei beni culturali (</a:t>
            </a:r>
            <a:r>
              <a:rPr lang="it-IT" sz="1400" dirty="0" err="1"/>
              <a:t>DLgs</a:t>
            </a:r>
            <a:r>
              <a:rPr lang="it-IT" sz="1400" dirty="0"/>
              <a:t>. 42/2004) stabilisce quali sono i beni sottratti in via generale al definitivo trasferimento all'estero.</a:t>
            </a:r>
          </a:p>
          <a:p>
            <a:pPr algn="just"/>
            <a:endParaRPr lang="it-IT" sz="1400" dirty="0"/>
          </a:p>
          <a:p>
            <a:pPr algn="just"/>
            <a:r>
              <a:rPr lang="it-IT" sz="1400" dirty="0"/>
              <a:t>Si tratta di tutti i beni vincolati, vale a dire soggetti a tutela per effetto di:</a:t>
            </a:r>
          </a:p>
          <a:p>
            <a:pPr algn="just"/>
            <a:endParaRPr lang="it-IT" sz="1400" dirty="0"/>
          </a:p>
          <a:p>
            <a:pPr algn="just"/>
            <a:r>
              <a:rPr lang="it-IT" sz="1400" dirty="0"/>
              <a:t>A) un formale provvedimento di dichiarazione dell'interesse culturale "particolarmente importante", se di proprietà privata;</a:t>
            </a:r>
          </a:p>
          <a:p>
            <a:pPr marL="257175" indent="-257175" algn="just">
              <a:buAutoNum type="alphaUcParenR" startAt="2"/>
            </a:pPr>
            <a:r>
              <a:rPr lang="it-IT" sz="1400" dirty="0"/>
              <a:t>a seguito di "verifica" con esito positivo dell'interesse culturale, se di appartenenza pubblica.</a:t>
            </a:r>
          </a:p>
          <a:p>
            <a:pPr marL="257175" indent="-257175" algn="just">
              <a:buAutoNum type="alphaUcParenR" startAt="2"/>
            </a:pPr>
            <a:endParaRPr lang="it-IT" sz="1400" dirty="0"/>
          </a:p>
          <a:p>
            <a:pPr algn="just"/>
            <a:endParaRPr lang="it-IT" sz="1400" dirty="0"/>
          </a:p>
          <a:p>
            <a:pPr algn="just"/>
            <a:endParaRPr lang="it-IT" sz="1400" dirty="0"/>
          </a:p>
        </p:txBody>
      </p:sp>
    </p:spTree>
    <p:extLst>
      <p:ext uri="{BB962C8B-B14F-4D97-AF65-F5344CB8AC3E}">
        <p14:creationId xmlns:p14="http://schemas.microsoft.com/office/powerpoint/2010/main" val="250012075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700" y="990601"/>
            <a:ext cx="5626100" cy="533400"/>
          </a:xfrm>
          <a:solidFill>
            <a:srgbClr val="D5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35715" tIns="35715" rIns="35715" bIns="35715" numCol="1" rtlCol="0" anchor="ctr" anchorCtr="0" compatLnSpc="1">
            <a:prstTxWarp prst="textNoShape">
              <a:avLst/>
            </a:prstTxWarp>
            <a:normAutofit/>
          </a:bodyPr>
          <a:lstStyle/>
          <a:p>
            <a:pPr defTabSz="685783" eaLnBrk="1" hangingPunct="1">
              <a:lnSpc>
                <a:spcPct val="90000"/>
              </a:lnSpc>
            </a:pPr>
            <a:r>
              <a:rPr lang="it-IT" sz="2200" b="1" kern="1200" dirty="0">
                <a:solidFill>
                  <a:schemeClr val="bg1"/>
                </a:solidFill>
                <a:latin typeface="Arial" panose="020B0604020202020204" pitchFamily="34" charset="0"/>
                <a:cs typeface="Arial" panose="020B0604020202020204" pitchFamily="34" charset="0"/>
              </a:rPr>
              <a:t>BENI VINCOLATI </a:t>
            </a:r>
          </a:p>
        </p:txBody>
      </p:sp>
      <p:sp>
        <p:nvSpPr>
          <p:cNvPr id="3" name="CasellaDiTesto 2"/>
          <p:cNvSpPr txBox="1"/>
          <p:nvPr/>
        </p:nvSpPr>
        <p:spPr>
          <a:xfrm>
            <a:off x="228600" y="1905000"/>
            <a:ext cx="8610600" cy="3323987"/>
          </a:xfrm>
          <a:prstGeom prst="rect">
            <a:avLst/>
          </a:prstGeom>
          <a:noFill/>
        </p:spPr>
        <p:txBody>
          <a:bodyPr wrap="square" rtlCol="0">
            <a:spAutoFit/>
          </a:bodyPr>
          <a:lstStyle/>
          <a:p>
            <a:pPr algn="just"/>
            <a:r>
              <a:rPr lang="it-IT" sz="1400" dirty="0"/>
              <a:t>A titolo cautelare e in via provvisoria, è inoltre stabilito il divieto di uscita definitiva dal territorio nazionale anche dei beni di appartenenza pubblica o di enti privati senza finalità di lucro, che siano opera di Autore non più vivente o la cui esecuzione risalga ad oltre 70 anni, qualora non sia ancora intervenuta la verifica dell'interesse culturale.</a:t>
            </a:r>
          </a:p>
          <a:p>
            <a:endParaRPr lang="it-IT" sz="1400" dirty="0"/>
          </a:p>
          <a:p>
            <a:pPr algn="just"/>
            <a:r>
              <a:rPr lang="it-IT" sz="1400" dirty="0"/>
              <a:t>È soggetta, invece, ad autorizzazione ministeriale </a:t>
            </a:r>
            <a:r>
              <a:rPr lang="it-IT" sz="1400" b="1" u="sng" dirty="0"/>
              <a:t>preventiva</a:t>
            </a:r>
            <a:r>
              <a:rPr lang="it-IT" sz="1400" dirty="0"/>
              <a:t> l'uscita definitiva delle cose di proprietà privata che siano opera di Autore non più vivente e la cui esecuzione risalga a oltre 70 anni, nelle quali sia presumibile l'esistenza di un interesse culturale la cui effettività non sia stata però ancora verificata, nonché l'uscita definitiva di alcuni beni elencati nell'art. 11 del </a:t>
            </a:r>
            <a:r>
              <a:rPr lang="it-IT" sz="1400" dirty="0" err="1"/>
              <a:t>DLgs</a:t>
            </a:r>
            <a:r>
              <a:rPr lang="it-IT" sz="1400" dirty="0"/>
              <a:t>. 42/2004, quali fotografie ed esemplari di opere cinematografiche, auto d'epoca, strumenti scientifici ecc.</a:t>
            </a:r>
          </a:p>
          <a:p>
            <a:endParaRPr lang="it-IT" sz="1400" dirty="0"/>
          </a:p>
          <a:p>
            <a:r>
              <a:rPr lang="it-IT" sz="1400" b="1" u="sng" dirty="0"/>
              <a:t>È invece libera l'uscita definitiva dal territorio nazionale delle opere artistiche e degli oggetti d'arte di Autori viventi o la cui esecuzione non risalga a oltre 70 anni. È a carico dell'interessato fornire al competente ufficio di esportazione la prova della sussistenza di tali presupposti (art. 65 co. 4 del </a:t>
            </a:r>
            <a:r>
              <a:rPr lang="it-IT" sz="1400" b="1" u="sng" dirty="0" err="1"/>
              <a:t>DLgs</a:t>
            </a:r>
            <a:r>
              <a:rPr lang="it-IT" sz="1400" b="1" u="sng" dirty="0"/>
              <a:t>. 42/2004).</a:t>
            </a:r>
          </a:p>
        </p:txBody>
      </p:sp>
    </p:spTree>
    <p:extLst>
      <p:ext uri="{BB962C8B-B14F-4D97-AF65-F5344CB8AC3E}">
        <p14:creationId xmlns:p14="http://schemas.microsoft.com/office/powerpoint/2010/main" val="244342375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85800"/>
            <a:ext cx="6921500" cy="528638"/>
          </a:xfrm>
          <a:solidFill>
            <a:srgbClr val="D5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35715" tIns="35715" rIns="35715" bIns="35715" numCol="1" rtlCol="0" anchor="ctr" anchorCtr="0" compatLnSpc="1">
            <a:prstTxWarp prst="textNoShape">
              <a:avLst/>
            </a:prstTxWarp>
            <a:normAutofit/>
          </a:bodyPr>
          <a:lstStyle/>
          <a:p>
            <a:pPr defTabSz="685783" eaLnBrk="1" hangingPunct="1">
              <a:lnSpc>
                <a:spcPct val="90000"/>
              </a:lnSpc>
            </a:pPr>
            <a:r>
              <a:rPr lang="it-IT" sz="2200" b="1" kern="1200" dirty="0">
                <a:solidFill>
                  <a:schemeClr val="bg1"/>
                </a:solidFill>
                <a:latin typeface="Arial" panose="020B0604020202020204" pitchFamily="34" charset="0"/>
                <a:cs typeface="Arial" panose="020B0604020202020204" pitchFamily="34" charset="0"/>
              </a:rPr>
              <a:t>L’USCITA TEMPORANEA</a:t>
            </a:r>
          </a:p>
        </p:txBody>
      </p:sp>
      <p:sp>
        <p:nvSpPr>
          <p:cNvPr id="3" name="CasellaDiTesto 2"/>
          <p:cNvSpPr txBox="1"/>
          <p:nvPr/>
        </p:nvSpPr>
        <p:spPr>
          <a:xfrm>
            <a:off x="304800" y="2057400"/>
            <a:ext cx="8482769" cy="2246769"/>
          </a:xfrm>
          <a:prstGeom prst="rect">
            <a:avLst/>
          </a:prstGeom>
          <a:noFill/>
        </p:spPr>
        <p:txBody>
          <a:bodyPr wrap="square" rtlCol="0">
            <a:spAutoFit/>
          </a:bodyPr>
          <a:lstStyle/>
          <a:p>
            <a:pPr algn="just"/>
            <a:r>
              <a:rPr lang="it-IT" sz="1400" dirty="0"/>
              <a:t>Di tutti i beni culturali sottratti o meno all'uscita definitiva, può essere però richiesta l'uscita temporanea, per gli scopi tassativamente stabiliti dalla normativa vigente in materia, quali ad esempio la realizzazione di mostre ed esposizioni. Per tale forma di uscita, il </a:t>
            </a:r>
            <a:r>
              <a:rPr lang="it-IT" sz="1400" dirty="0" err="1"/>
              <a:t>DLgs</a:t>
            </a:r>
            <a:r>
              <a:rPr lang="it-IT" sz="1400" dirty="0"/>
              <a:t>. 42/2004 prevede l'obbligo di munirsi dell'attestato di circolazione temporanea. L'assenso all'uscita temporanea non è di ostacolo all'adozione dei provvedimenti di tutela di cui si ravvisi l'opportunità, quali la dichiarazione di interesse particolarmente importante.</a:t>
            </a:r>
          </a:p>
          <a:p>
            <a:pPr algn="just"/>
            <a:endParaRPr lang="it-IT" sz="1400" dirty="0"/>
          </a:p>
          <a:p>
            <a:pPr algn="just"/>
            <a:r>
              <a:rPr lang="it-IT" sz="1400" dirty="0"/>
              <a:t>La competenza relativa al rilascio di autorizzazioni di esportazione/importazione per beni culturali mobili è attribuita all'ufficio esportazione della soprintendenza, ufficio preposto al controllo e al rilascio delle relative autorizzazioni</a:t>
            </a:r>
          </a:p>
        </p:txBody>
      </p:sp>
    </p:spTree>
    <p:extLst>
      <p:ext uri="{BB962C8B-B14F-4D97-AF65-F5344CB8AC3E}">
        <p14:creationId xmlns:p14="http://schemas.microsoft.com/office/powerpoint/2010/main" val="183557759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152400" y="5110370"/>
            <a:ext cx="3886200" cy="1061829"/>
          </a:xfrm>
        </p:spPr>
        <p:txBody>
          <a:bodyPr/>
          <a:lstStyle/>
          <a:p>
            <a:pPr algn="ctr">
              <a:spcBef>
                <a:spcPts val="0"/>
              </a:spcBef>
            </a:pPr>
            <a:r>
              <a:rPr lang="it-IT" sz="1500" dirty="0">
                <a:solidFill>
                  <a:schemeClr val="tx1"/>
                </a:solidFill>
                <a:cs typeface="Arial" panose="020B0604020202020204" pitchFamily="34" charset="0"/>
              </a:rPr>
              <a:t>Dr. Davide Fabbro </a:t>
            </a:r>
          </a:p>
          <a:p>
            <a:pPr algn="ctr">
              <a:spcBef>
                <a:spcPts val="0"/>
              </a:spcBef>
            </a:pPr>
            <a:r>
              <a:rPr lang="it-IT" sz="1500" dirty="0">
                <a:solidFill>
                  <a:schemeClr val="tx1"/>
                </a:solidFill>
                <a:cs typeface="Arial" panose="020B0604020202020204" pitchFamily="34" charset="0"/>
              </a:rPr>
              <a:t>Dottore Commercialista; </a:t>
            </a:r>
          </a:p>
          <a:p>
            <a:pPr algn="ctr">
              <a:spcBef>
                <a:spcPts val="0"/>
              </a:spcBef>
            </a:pPr>
            <a:r>
              <a:rPr lang="it-IT" sz="1500" dirty="0">
                <a:solidFill>
                  <a:schemeClr val="tx1"/>
                </a:solidFill>
                <a:cs typeface="Arial" panose="020B0604020202020204" pitchFamily="34" charset="0"/>
              </a:rPr>
              <a:t>Presidente </a:t>
            </a:r>
            <a:r>
              <a:rPr lang="it-IT" sz="1500" i="1" dirty="0">
                <a:solidFill>
                  <a:schemeClr val="tx1"/>
                </a:solidFill>
                <a:cs typeface="Arial" panose="020B0604020202020204" pitchFamily="34" charset="0"/>
              </a:rPr>
              <a:t>World Contemporary Art Fund</a:t>
            </a:r>
          </a:p>
          <a:p>
            <a:pPr algn="ctr"/>
            <a:endParaRPr lang="it-IT" sz="1500" dirty="0">
              <a:solidFill>
                <a:schemeClr val="tx1"/>
              </a:solidFill>
              <a:cs typeface="Arial" panose="020B0604020202020204" pitchFamily="34" charset="0"/>
            </a:endParaRPr>
          </a:p>
        </p:txBody>
      </p:sp>
      <p:sp>
        <p:nvSpPr>
          <p:cNvPr id="6" name="Segnaposto testo 2"/>
          <p:cNvSpPr txBox="1">
            <a:spLocks/>
          </p:cNvSpPr>
          <p:nvPr/>
        </p:nvSpPr>
        <p:spPr>
          <a:xfrm>
            <a:off x="5791200" y="3083733"/>
            <a:ext cx="3028950" cy="406774"/>
          </a:xfrm>
        </p:spPr>
        <p:txBody>
          <a:bodyPr/>
          <a:lstStyle>
            <a:lvl1pPr marL="0" indent="0" algn="l" defTabSz="685783"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892" indent="0" algn="l" defTabSz="685783"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783" indent="0" algn="l" defTabSz="685783"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675"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566"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457"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algn="ctr"/>
            <a:r>
              <a:rPr lang="it-IT" sz="1350" i="1" dirty="0">
                <a:solidFill>
                  <a:schemeClr val="tx1"/>
                </a:solidFill>
                <a:cs typeface="Arial" panose="020B0604020202020204" pitchFamily="34" charset="0"/>
              </a:rPr>
              <a:t>Milano, 27 settembre 2019  </a:t>
            </a:r>
          </a:p>
        </p:txBody>
      </p:sp>
      <p:sp>
        <p:nvSpPr>
          <p:cNvPr id="9" name="CasellaDiTesto 2">
            <a:extLst>
              <a:ext uri="{FF2B5EF4-FFF2-40B4-BE49-F238E27FC236}">
                <a16:creationId xmlns:a16="http://schemas.microsoft.com/office/drawing/2014/main" id="{0F60231B-D411-44A1-986C-334397720393}"/>
              </a:ext>
            </a:extLst>
          </p:cNvPr>
          <p:cNvSpPr txBox="1">
            <a:spLocks noChangeArrowheads="1"/>
          </p:cNvSpPr>
          <p:nvPr/>
        </p:nvSpPr>
        <p:spPr bwMode="auto">
          <a:xfrm>
            <a:off x="6393523" y="5110371"/>
            <a:ext cx="222885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it-IT" altLang="it-IT" sz="900" dirty="0">
                <a:solidFill>
                  <a:srgbClr val="D2382C"/>
                </a:solidFill>
                <a:latin typeface="Lato" pitchFamily="34" charset="0"/>
              </a:rPr>
              <a:t>ARTEBANCA Divisione </a:t>
            </a:r>
            <a:r>
              <a:rPr lang="it-IT" altLang="it-IT" sz="900" dirty="0" err="1">
                <a:solidFill>
                  <a:srgbClr val="D2382C"/>
                </a:solidFill>
                <a:latin typeface="Lato" pitchFamily="34" charset="0"/>
              </a:rPr>
              <a:t>ArteImpresa</a:t>
            </a:r>
            <a:r>
              <a:rPr lang="it-IT" altLang="it-IT" sz="900" dirty="0">
                <a:solidFill>
                  <a:srgbClr val="D2382C"/>
                </a:solidFill>
                <a:latin typeface="Lato" pitchFamily="34" charset="0"/>
              </a:rPr>
              <a:t> Consulting </a:t>
            </a:r>
            <a:r>
              <a:rPr lang="it-IT" altLang="it-IT" sz="900" dirty="0" err="1">
                <a:solidFill>
                  <a:srgbClr val="D2382C"/>
                </a:solidFill>
                <a:latin typeface="Lato" pitchFamily="34" charset="0"/>
              </a:rPr>
              <a:t>srl</a:t>
            </a:r>
            <a:r>
              <a:rPr lang="it-IT" altLang="it-IT" sz="900" dirty="0">
                <a:solidFill>
                  <a:srgbClr val="D2382C"/>
                </a:solidFill>
                <a:latin typeface="Lato" pitchFamily="34" charset="0"/>
              </a:rPr>
              <a:t> </a:t>
            </a:r>
          </a:p>
          <a:p>
            <a:r>
              <a:rPr lang="it-IT" altLang="it-IT" sz="900" dirty="0">
                <a:solidFill>
                  <a:srgbClr val="D2382C"/>
                </a:solidFill>
                <a:latin typeface="Lato" pitchFamily="34" charset="0"/>
              </a:rPr>
              <a:t>Firenze, Via Bonifacio Lupi, 14 - 50129 Tel.+39  055 47.15.79 </a:t>
            </a:r>
          </a:p>
          <a:p>
            <a:r>
              <a:rPr lang="it-IT" altLang="it-IT" sz="900" dirty="0">
                <a:solidFill>
                  <a:srgbClr val="D2382C"/>
                </a:solidFill>
                <a:latin typeface="Lato" pitchFamily="34" charset="0"/>
              </a:rPr>
              <a:t>Fax +39 055 48.75.23  www.artebanca.com  artebanca@artebanca.com </a:t>
            </a:r>
          </a:p>
        </p:txBody>
      </p:sp>
      <p:sp>
        <p:nvSpPr>
          <p:cNvPr id="4" name="Rettangolo 3">
            <a:extLst>
              <a:ext uri="{FF2B5EF4-FFF2-40B4-BE49-F238E27FC236}">
                <a16:creationId xmlns:a16="http://schemas.microsoft.com/office/drawing/2014/main" id="{4D598F01-F071-4FBD-8BF7-A5D779367379}"/>
              </a:ext>
            </a:extLst>
          </p:cNvPr>
          <p:cNvSpPr/>
          <p:nvPr/>
        </p:nvSpPr>
        <p:spPr>
          <a:xfrm>
            <a:off x="3086100" y="857251"/>
            <a:ext cx="6057900" cy="1295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0" name="Rectangle 8">
            <a:extLst>
              <a:ext uri="{FF2B5EF4-FFF2-40B4-BE49-F238E27FC236}">
                <a16:creationId xmlns:a16="http://schemas.microsoft.com/office/drawing/2014/main" id="{E9026A16-A45E-4050-BD7B-16E7049AEA19}"/>
              </a:ext>
            </a:extLst>
          </p:cNvPr>
          <p:cNvSpPr>
            <a:spLocks noChangeArrowheads="1"/>
          </p:cNvSpPr>
          <p:nvPr/>
        </p:nvSpPr>
        <p:spPr bwMode="auto">
          <a:xfrm>
            <a:off x="304800" y="776268"/>
            <a:ext cx="6237312" cy="2243185"/>
          </a:xfrm>
          <a:prstGeom prst="rect">
            <a:avLst/>
          </a:prstGeom>
          <a:noFill/>
          <a:ln>
            <a:noFill/>
          </a:ln>
          <a:effectLst/>
        </p:spPr>
        <p:txBody>
          <a:bodyPr vert="horz" wrap="square" lIns="0" tIns="0" rIns="0" bIns="179331"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pPr>
            <a:r>
              <a:rPr lang="it-IT" altLang="it-IT" sz="1400" b="1" dirty="0">
                <a:solidFill>
                  <a:schemeClr val="bg1">
                    <a:lumMod val="50000"/>
                  </a:schemeClr>
                </a:solidFill>
                <a:latin typeface="Gadugi" panose="020B0502040204020203" pitchFamily="34" charset="0"/>
              </a:rPr>
              <a:t> </a:t>
            </a:r>
            <a:endParaRPr kumimoji="0" lang="it-IT" altLang="it-IT" sz="2600" b="1" i="0" u="none" strike="noStrike" cap="none" normalizeH="0" baseline="0" dirty="0">
              <a:ln>
                <a:noFill/>
              </a:ln>
              <a:solidFill>
                <a:schemeClr val="bg1">
                  <a:lumMod val="50000"/>
                </a:schemeClr>
              </a:solidFill>
              <a:effectLst/>
              <a:latin typeface="Gadugi" panose="020B0502040204020203" pitchFamily="34" charset="0"/>
            </a:endParaRPr>
          </a:p>
          <a:p>
            <a:pPr lvl="0" eaLnBrk="0" hangingPunct="0"/>
            <a:r>
              <a:rPr lang="it-IT" altLang="it-IT" sz="2400" b="1" dirty="0">
                <a:solidFill>
                  <a:srgbClr val="D2382C"/>
                </a:solidFill>
                <a:latin typeface="Gadugi" panose="020B0502040204020203" pitchFamily="34" charset="0"/>
              </a:rPr>
              <a:t>Mercato delle Opere d’Arte</a:t>
            </a:r>
          </a:p>
          <a:p>
            <a:pPr lvl="0" eaLnBrk="0" hangingPunct="0"/>
            <a:r>
              <a:rPr lang="it-IT" altLang="it-IT" sz="3200" b="1" u="sng" dirty="0">
                <a:solidFill>
                  <a:schemeClr val="bg1">
                    <a:lumMod val="50000"/>
                  </a:schemeClr>
                </a:solidFill>
                <a:latin typeface="Gadugi" panose="020B0502040204020203" pitchFamily="34" charset="0"/>
              </a:rPr>
              <a:t>Trasferimento a titolo oneroso: guida alla convenienza fiscale</a:t>
            </a:r>
          </a:p>
          <a:p>
            <a:pPr lvl="0" eaLnBrk="0" hangingPunct="0"/>
            <a:r>
              <a:rPr kumimoji="0" lang="it-IT" altLang="it-IT" sz="1600" b="1" i="0" u="none" strike="noStrike" cap="none" normalizeH="0" baseline="0" dirty="0">
                <a:ln>
                  <a:noFill/>
                </a:ln>
                <a:solidFill>
                  <a:schemeClr val="bg1">
                    <a:lumMod val="50000"/>
                  </a:schemeClr>
                </a:solidFill>
                <a:effectLst/>
                <a:latin typeface="Gadugi" panose="020B0502040204020203" pitchFamily="34" charset="0"/>
              </a:rPr>
              <a:t>Regime Iva. Imposte sul reddito ed Investimento. Venditore Impresa. Cessione di Società. </a:t>
            </a:r>
            <a:r>
              <a:rPr lang="it-IT" altLang="it-IT" sz="1600" b="1" dirty="0">
                <a:solidFill>
                  <a:schemeClr val="bg1">
                    <a:lumMod val="50000"/>
                  </a:schemeClr>
                </a:solidFill>
                <a:latin typeface="Gadugi" panose="020B0502040204020203" pitchFamily="34" charset="0"/>
              </a:rPr>
              <a:t>Gestione: trust e fondazioni</a:t>
            </a:r>
            <a:endParaRPr kumimoji="0" lang="it-IT" altLang="it-IT" sz="1600" b="1" i="0" u="none" strike="noStrike" cap="none" normalizeH="0" baseline="0" dirty="0">
              <a:ln>
                <a:noFill/>
              </a:ln>
              <a:solidFill>
                <a:schemeClr val="bg1">
                  <a:lumMod val="50000"/>
                </a:schemeClr>
              </a:solidFill>
              <a:effectLst/>
              <a:latin typeface="Gadugi" panose="020B0502040204020203" pitchFamily="34" charset="0"/>
            </a:endParaRPr>
          </a:p>
        </p:txBody>
      </p:sp>
    </p:spTree>
    <p:extLst>
      <p:ext uri="{BB962C8B-B14F-4D97-AF65-F5344CB8AC3E}">
        <p14:creationId xmlns:p14="http://schemas.microsoft.com/office/powerpoint/2010/main" val="2984821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567906"/>
            <a:ext cx="4648200" cy="542658"/>
          </a:xfrm>
          <a:solidFill>
            <a:srgbClr val="D5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35715" tIns="35715" rIns="35715" bIns="35715" numCol="1" rtlCol="0" anchor="ctr" anchorCtr="0" compatLnSpc="1">
            <a:prstTxWarp prst="textNoShape">
              <a:avLst/>
            </a:prstTxWarp>
            <a:normAutofit/>
          </a:bodyPr>
          <a:lstStyle/>
          <a:p>
            <a:pPr defTabSz="685783" eaLnBrk="1" hangingPunct="1">
              <a:lnSpc>
                <a:spcPct val="90000"/>
              </a:lnSpc>
            </a:pPr>
            <a:r>
              <a:rPr lang="it-IT" sz="2200" b="1" kern="1200" dirty="0">
                <a:solidFill>
                  <a:schemeClr val="bg1"/>
                </a:solidFill>
                <a:latin typeface="Arial" panose="020B0604020202020204" pitchFamily="34" charset="0"/>
                <a:cs typeface="Arial" panose="020B0604020202020204" pitchFamily="34" charset="0"/>
              </a:rPr>
              <a:t>TIPI DI AUTORIZZAZIONE</a:t>
            </a:r>
          </a:p>
        </p:txBody>
      </p:sp>
      <p:sp>
        <p:nvSpPr>
          <p:cNvPr id="3" name="CasellaDiTesto 2"/>
          <p:cNvSpPr txBox="1"/>
          <p:nvPr/>
        </p:nvSpPr>
        <p:spPr>
          <a:xfrm>
            <a:off x="152400" y="1295400"/>
            <a:ext cx="8763000" cy="4832092"/>
          </a:xfrm>
          <a:prstGeom prst="rect">
            <a:avLst/>
          </a:prstGeom>
          <a:noFill/>
        </p:spPr>
        <p:txBody>
          <a:bodyPr wrap="square" rtlCol="0">
            <a:spAutoFit/>
          </a:bodyPr>
          <a:lstStyle/>
          <a:p>
            <a:pPr marL="257175" indent="-257175" algn="just">
              <a:buAutoNum type="alphaLcParenR"/>
            </a:pPr>
            <a:r>
              <a:rPr lang="it-IT" sz="1400" dirty="0"/>
              <a:t>autorizzazione all'uscita definitiva (art. 65 co. 4 del </a:t>
            </a:r>
            <a:r>
              <a:rPr lang="it-IT" sz="1400" dirty="0" err="1"/>
              <a:t>DLgs</a:t>
            </a:r>
            <a:r>
              <a:rPr lang="it-IT" sz="1400" dirty="0"/>
              <a:t>. 42/2004), per chi intende esportare opere d'arte contemporanea (opere di Autori viventi o la cui esecuzione non risalga ad oltre 70 anni);</a:t>
            </a:r>
          </a:p>
          <a:p>
            <a:pPr marL="257175" indent="-257175" algn="just">
              <a:buAutoNum type="alphaLcParenR"/>
            </a:pPr>
            <a:r>
              <a:rPr lang="it-IT" sz="1400" dirty="0"/>
              <a:t>licenza di esportazione o spedizione temporanea (artt. 66 - 67 e 71 del </a:t>
            </a:r>
            <a:r>
              <a:rPr lang="it-IT" sz="1400" dirty="0" err="1"/>
              <a:t>DLgs</a:t>
            </a:r>
            <a:r>
              <a:rPr lang="it-IT" sz="1400" dirty="0"/>
              <a:t>. 42/2004), ai fini dell'uscita di beni culturali, che non rientrano nel regolamento CEE 3911/92, di cui all'Allegato A del </a:t>
            </a:r>
            <a:r>
              <a:rPr lang="it-IT" sz="1400" dirty="0" err="1"/>
              <a:t>DLgs</a:t>
            </a:r>
            <a:r>
              <a:rPr lang="it-IT" sz="1400" dirty="0"/>
              <a:t> 42/2004, e per opere soggette a divieto di esportazione destinate a manifestazioni culturali, mostre ed esposizioni, previa autorizzazione del Ministero dei Beni e delle Attività culturali;</a:t>
            </a:r>
          </a:p>
          <a:p>
            <a:pPr marL="257175" indent="-257175" algn="just">
              <a:buAutoNum type="alphaLcParenR"/>
            </a:pPr>
            <a:r>
              <a:rPr lang="it-IT" sz="1400" dirty="0"/>
              <a:t>attestato di libera circolazione (art. 68 del </a:t>
            </a:r>
            <a:r>
              <a:rPr lang="it-IT" sz="1400" dirty="0" err="1"/>
              <a:t>DLgs</a:t>
            </a:r>
            <a:r>
              <a:rPr lang="it-IT" sz="1400" dirty="0"/>
              <a:t>. 42/2004), richiesto per l'esportazione/spedizione definitiva di beni culturali di proprietà privata che non siano stati dichiarati dal Ministero dei Beni e delle Attività culturali di interesse particolarmente importante o di eccezionale interesse; ha validità di 36 mesi dalla data di emissione; tale autorizzazione può essere negata, con motivato giudizio, dall'ufficio esportazione49;</a:t>
            </a:r>
          </a:p>
          <a:p>
            <a:pPr marL="257175" indent="-257175" algn="just">
              <a:buAutoNum type="alphaLcParenR"/>
            </a:pPr>
            <a:r>
              <a:rPr lang="it-IT" sz="1400" dirty="0"/>
              <a:t>certificato di importazione/spedizione temporanea (art. 72 del </a:t>
            </a:r>
            <a:r>
              <a:rPr lang="it-IT" sz="1400" dirty="0" err="1"/>
              <a:t>DLgs</a:t>
            </a:r>
            <a:r>
              <a:rPr lang="it-IT" sz="1400" dirty="0"/>
              <a:t>. 42/2004); i certificati di avvenuta spedizione e di avvenuta importazione attestano l'ingresso di un bene culturale sul territorio nazionale, sono rilasciati sulla base di documentazione idonea ad identificare la cosa o il bene e a comprovarne la provenienza dal territorio dello Stato membro o del Paese terzo dai quali la cosa o il bene medesimi sono stati, rispettivamente, spediti o importati50;</a:t>
            </a:r>
          </a:p>
          <a:p>
            <a:pPr marL="257175" indent="-257175" algn="just">
              <a:buAutoNum type="alphaLcParenR"/>
            </a:pPr>
            <a:r>
              <a:rPr lang="it-IT" sz="1400" dirty="0"/>
              <a:t>licenza di esportazione di beni culturali dal territorio dell'Unione europea (art. 74 del </a:t>
            </a:r>
            <a:r>
              <a:rPr lang="it-IT" sz="1400" dirty="0" err="1"/>
              <a:t>DLgs</a:t>
            </a:r>
            <a:r>
              <a:rPr lang="it-IT" sz="1400" dirty="0"/>
              <a:t>. 42/2004), da richiedere per le esportazioni definitive/temporanee di tutti i beni culturali che rientrano nel campo di applicazione del regolamento CEE 3911/92 di cui all'Allegato A del codice;</a:t>
            </a:r>
          </a:p>
          <a:p>
            <a:pPr marL="257175" indent="-257175" algn="just">
              <a:buAutoNum type="alphaLcParenR"/>
            </a:pPr>
            <a:r>
              <a:rPr lang="it-IT" sz="1400" dirty="0"/>
              <a:t> la licenza di esportazione prevista dall'art. 2 del regolamento citato è rilasciata dall'ufficio di esportazione contestualmente all'attestato di libera circolazione, ovvero non oltre 30 mesi dal rilascio di quest'ultimo da parte del medesimo ufficio; ha validità di 6 mesi.</a:t>
            </a:r>
          </a:p>
        </p:txBody>
      </p:sp>
    </p:spTree>
    <p:extLst>
      <p:ext uri="{BB962C8B-B14F-4D97-AF65-F5344CB8AC3E}">
        <p14:creationId xmlns:p14="http://schemas.microsoft.com/office/powerpoint/2010/main" val="175151296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533400"/>
            <a:ext cx="4953000" cy="685800"/>
          </a:xfrm>
          <a:solidFill>
            <a:srgbClr val="D5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35715" tIns="35715" rIns="35715" bIns="35715" numCol="1" rtlCol="0" anchor="ctr" anchorCtr="0" compatLnSpc="1">
            <a:prstTxWarp prst="textNoShape">
              <a:avLst/>
            </a:prstTxWarp>
            <a:normAutofit/>
          </a:bodyPr>
          <a:lstStyle/>
          <a:p>
            <a:pPr defTabSz="685783" eaLnBrk="1" hangingPunct="1">
              <a:lnSpc>
                <a:spcPct val="90000"/>
              </a:lnSpc>
            </a:pPr>
            <a:r>
              <a:rPr lang="it-IT" sz="2200" b="1" kern="1200" dirty="0">
                <a:solidFill>
                  <a:schemeClr val="bg1"/>
                </a:solidFill>
                <a:latin typeface="Arial" panose="020B0604020202020204" pitchFamily="34" charset="0"/>
                <a:cs typeface="Arial" panose="020B0604020202020204" pitchFamily="34" charset="0"/>
              </a:rPr>
              <a:t>IMMISSIONE TEMPORANEA</a:t>
            </a:r>
          </a:p>
        </p:txBody>
      </p:sp>
      <p:sp>
        <p:nvSpPr>
          <p:cNvPr id="3" name="CasellaDiTesto 2"/>
          <p:cNvSpPr txBox="1"/>
          <p:nvPr/>
        </p:nvSpPr>
        <p:spPr>
          <a:xfrm>
            <a:off x="228600" y="1295400"/>
            <a:ext cx="8763000" cy="4924425"/>
          </a:xfrm>
          <a:prstGeom prst="rect">
            <a:avLst/>
          </a:prstGeom>
          <a:noFill/>
        </p:spPr>
        <p:txBody>
          <a:bodyPr wrap="square" rtlCol="0">
            <a:spAutoFit/>
          </a:bodyPr>
          <a:lstStyle/>
          <a:p>
            <a:pPr algn="just">
              <a:spcBef>
                <a:spcPts val="900"/>
              </a:spcBef>
            </a:pPr>
            <a:r>
              <a:rPr lang="it-IT" sz="1200" dirty="0"/>
              <a:t>l regime di ammissione temporanea consente di introdurre temporaneamente merci non comunitarie in esonero totale o parziale dai diritti doganali tipicamente, dazi ed IVA all'importazione), in assenza di applicazione di misure di politica commerciale per, poi, essere riesportati senza che gli stessi abbiano subito alcuna modificazione. La sussistenza dei requisiti previsti per l'applicazione di tale regime presenta, inoltre, molteplici risvolti relativamente all'IVA.</a:t>
            </a:r>
          </a:p>
          <a:p>
            <a:pPr algn="just">
              <a:spcBef>
                <a:spcPts val="900"/>
              </a:spcBef>
            </a:pPr>
            <a:r>
              <a:rPr lang="it-IT" sz="1200" dirty="0"/>
              <a:t>L'esenzione totale può essere concessa anche ad "altre merci" purché siano importate a titolo occasionale per un periodo non superiore a 3 mesi ed "in situazioni particolari senza alcuna incidenza sul piano economico nell'Unione".</a:t>
            </a:r>
          </a:p>
          <a:p>
            <a:pPr algn="just">
              <a:spcBef>
                <a:spcPts val="900"/>
              </a:spcBef>
            </a:pPr>
            <a:r>
              <a:rPr lang="it-IT" sz="1200" dirty="0"/>
              <a:t>Per tutte le merci che non godono dell'esenzione totale è possibile l'ammissione temporanea in esonero parziale con applicazione di un'aliquota daziaria del 3% e dell'IVA all'importazione51.</a:t>
            </a:r>
          </a:p>
          <a:p>
            <a:pPr algn="just">
              <a:spcBef>
                <a:spcPts val="600"/>
              </a:spcBef>
            </a:pPr>
            <a:r>
              <a:rPr lang="it-IT" sz="1200" dirty="0"/>
              <a:t>Con riferimento ai beni oggetto della nostra analisi l'art. 234 del RD dispone in esenzione totale da dazio:</a:t>
            </a:r>
          </a:p>
          <a:p>
            <a:pPr marL="171450" indent="-171450" algn="just">
              <a:buAutoNum type="alphaLcParenR"/>
            </a:pPr>
            <a:r>
              <a:rPr lang="it-IT" sz="1200" dirty="0"/>
              <a:t>le merci destinate ad essere esposte o utilizzate durante una manifestazione pubblica (ad es. una mostra o una fiera) non finalizzata esclusivamente alla vendita;</a:t>
            </a:r>
          </a:p>
          <a:p>
            <a:pPr marL="171450" indent="-171450" algn="just">
              <a:buAutoNum type="alphaLcParenR"/>
            </a:pPr>
            <a:r>
              <a:rPr lang="it-IT" sz="1200" dirty="0"/>
              <a:t>gli oggetti d'arte, da collezione o d'antiquariato, quali definiti all'Allegato IX della direttiva 2006/112/CEE, importati per essere esposti per l'eventuale vendita (ad es. presso galleristi o case d'asta);</a:t>
            </a:r>
          </a:p>
          <a:p>
            <a:pPr marL="171450" indent="-171450" algn="just">
              <a:buAutoNum type="alphaLcParenR"/>
            </a:pPr>
            <a:r>
              <a:rPr lang="it-IT" sz="1200" dirty="0"/>
              <a:t>le merci che non sono state prodotte di recente (tra cui eventualmente le opere d'arte) importate per essere vendute all'asta.</a:t>
            </a:r>
          </a:p>
          <a:p>
            <a:pPr algn="just">
              <a:spcBef>
                <a:spcPts val="900"/>
              </a:spcBef>
            </a:pPr>
            <a:r>
              <a:rPr lang="it-IT" sz="1200" dirty="0"/>
              <a:t>L'autorizzazione al regime di ammissione temporanea può essere rilasciata solo a soggetti stabiliti al di fuori del territorio dell'Unione, salvo che sia altrimenti disposto. La merce in ammissione temporanea deve essere riesportata senza aver subito modifiche a parte il normale deprezzamento dovuto all'uso che ne è stato fatto.</a:t>
            </a:r>
          </a:p>
          <a:p>
            <a:pPr algn="just">
              <a:spcBef>
                <a:spcPts val="900"/>
              </a:spcBef>
            </a:pPr>
            <a:r>
              <a:rPr lang="it-IT" sz="1200" dirty="0"/>
              <a:t>Per quanto riguarda le condizioni alle quali è consentito il ricorso al regime in questione:</a:t>
            </a:r>
          </a:p>
          <a:p>
            <a:pPr algn="just">
              <a:spcBef>
                <a:spcPts val="900"/>
              </a:spcBef>
            </a:pPr>
            <a:r>
              <a:rPr lang="it-IT" sz="1200" dirty="0"/>
              <a:t>la merce in regime di ammissione temporanea può rimanere, salvo che sia altrimenti disposto, sul territorio dell'Unione per un periodo massimo di 24 mesi, estendibile fino ad un massimo di 10 anni;</a:t>
            </a:r>
          </a:p>
          <a:p>
            <a:pPr algn="just">
              <a:spcBef>
                <a:spcPts val="900"/>
              </a:spcBef>
            </a:pPr>
            <a:r>
              <a:rPr lang="it-IT" sz="1200" dirty="0"/>
              <a:t>all'atto della temporanea importazione deve essere prestata garanzia per i diritti doganali relativi alla merce tutte le volte in cui il regime è autorizzato in forma scritta;</a:t>
            </a:r>
          </a:p>
        </p:txBody>
      </p:sp>
    </p:spTree>
    <p:extLst>
      <p:ext uri="{BB962C8B-B14F-4D97-AF65-F5344CB8AC3E}">
        <p14:creationId xmlns:p14="http://schemas.microsoft.com/office/powerpoint/2010/main" val="81458056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875" y="729228"/>
            <a:ext cx="7952379" cy="811314"/>
          </a:xfrm>
          <a:solidFill>
            <a:srgbClr val="D5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35715" tIns="35715" rIns="35715" bIns="35715" numCol="1" rtlCol="0" anchor="ctr" anchorCtr="0" compatLnSpc="1">
            <a:prstTxWarp prst="textNoShape">
              <a:avLst/>
            </a:prstTxWarp>
            <a:normAutofit/>
          </a:bodyPr>
          <a:lstStyle/>
          <a:p>
            <a:pPr defTabSz="685783" eaLnBrk="1" hangingPunct="1">
              <a:lnSpc>
                <a:spcPct val="90000"/>
              </a:lnSpc>
              <a:spcBef>
                <a:spcPct val="0"/>
              </a:spcBef>
            </a:pPr>
            <a:r>
              <a:rPr lang="it-IT" sz="2400" b="1" dirty="0">
                <a:solidFill>
                  <a:schemeClr val="bg1"/>
                </a:solidFill>
              </a:rPr>
              <a:t>TRASFERIMENTO A TITOLO ONEROSO</a:t>
            </a:r>
            <a:endParaRPr lang="it-IT" sz="2400" b="1" kern="1200" dirty="0">
              <a:solidFill>
                <a:schemeClr val="bg1"/>
              </a:solidFill>
              <a:latin typeface="Arial" panose="020B0604020202020204" pitchFamily="34" charset="0"/>
              <a:ea typeface="+mj-ea"/>
              <a:cs typeface="Arial" panose="020B0604020202020204" pitchFamily="34" charset="0"/>
            </a:endParaRPr>
          </a:p>
          <a:p>
            <a:pPr defTabSz="685783" eaLnBrk="1" hangingPunct="1">
              <a:lnSpc>
                <a:spcPct val="90000"/>
              </a:lnSpc>
              <a:spcBef>
                <a:spcPct val="0"/>
              </a:spcBef>
            </a:pPr>
            <a:r>
              <a:rPr lang="it-IT" sz="1600" b="1" kern="1200" dirty="0">
                <a:solidFill>
                  <a:schemeClr val="bg1"/>
                </a:solidFill>
                <a:latin typeface="Arial" panose="020B0604020202020204" pitchFamily="34" charset="0"/>
                <a:ea typeface="+mj-ea"/>
                <a:cs typeface="Arial" panose="020B0604020202020204" pitchFamily="34" charset="0"/>
              </a:rPr>
              <a:t>Acquisto di opere d’arte nell’esercizio di impresa arte o professioni - generico</a:t>
            </a:r>
          </a:p>
        </p:txBody>
      </p:sp>
      <p:sp>
        <p:nvSpPr>
          <p:cNvPr id="4" name="Rettangolo 3"/>
          <p:cNvSpPr/>
          <p:nvPr/>
        </p:nvSpPr>
        <p:spPr>
          <a:xfrm>
            <a:off x="3505200" y="1923246"/>
            <a:ext cx="4572000" cy="1384995"/>
          </a:xfrm>
          <a:prstGeom prst="rect">
            <a:avLst/>
          </a:prstGeom>
        </p:spPr>
        <p:txBody>
          <a:bodyPr>
            <a:spAutoFit/>
          </a:bodyPr>
          <a:lstStyle/>
          <a:p>
            <a:pPr algn="just"/>
            <a:r>
              <a:rPr lang="it-IT" sz="1400" dirty="0"/>
              <a:t>L’acquisto di opera d’arte da parte di imprese e professionisti è generalmente configurabile come spese di rappresentanza, in quanto come rileva la Risoluzione ministeriale n. 9204/92, spese non direttamente connesse con scopi commerciali o professionali, ovvero connesse alla realizzazione di ricavi</a:t>
            </a:r>
          </a:p>
        </p:txBody>
      </p:sp>
      <p:sp>
        <p:nvSpPr>
          <p:cNvPr id="5" name="CasellaDiTesto 4"/>
          <p:cNvSpPr txBox="1"/>
          <p:nvPr/>
        </p:nvSpPr>
        <p:spPr>
          <a:xfrm>
            <a:off x="2153125" y="5486400"/>
            <a:ext cx="6997428" cy="307777"/>
          </a:xfrm>
          <a:prstGeom prst="rect">
            <a:avLst/>
          </a:prstGeom>
          <a:noFill/>
        </p:spPr>
        <p:txBody>
          <a:bodyPr wrap="none" rtlCol="0">
            <a:spAutoFit/>
          </a:bodyPr>
          <a:lstStyle/>
          <a:p>
            <a:r>
              <a:rPr lang="it-IT" sz="1400" dirty="0"/>
              <a:t>L’iva delle spese di rappresentanza è indetraibile ai sensi dell’art 19bis1 del </a:t>
            </a:r>
            <a:r>
              <a:rPr lang="it-IT" sz="1400" dirty="0" err="1"/>
              <a:t>dpr</a:t>
            </a:r>
            <a:r>
              <a:rPr lang="it-IT" sz="1400" dirty="0"/>
              <a:t> 633/72</a:t>
            </a:r>
          </a:p>
        </p:txBody>
      </p:sp>
      <p:sp>
        <p:nvSpPr>
          <p:cNvPr id="6" name="Rettangolo 5"/>
          <p:cNvSpPr/>
          <p:nvPr/>
        </p:nvSpPr>
        <p:spPr>
          <a:xfrm>
            <a:off x="457200" y="3429000"/>
            <a:ext cx="6356350" cy="1815882"/>
          </a:xfrm>
          <a:prstGeom prst="rect">
            <a:avLst/>
          </a:prstGeom>
        </p:spPr>
        <p:txBody>
          <a:bodyPr wrap="square">
            <a:spAutoFit/>
          </a:bodyPr>
          <a:lstStyle/>
          <a:p>
            <a:pPr algn="just"/>
            <a:r>
              <a:rPr lang="it-IT" sz="1400" dirty="0"/>
              <a:t>Le opere d’arte, ai sensi dell’art. 54 </a:t>
            </a:r>
            <a:r>
              <a:rPr lang="it-IT" sz="1400" dirty="0" err="1"/>
              <a:t>Tuir</a:t>
            </a:r>
            <a:r>
              <a:rPr lang="it-IT" sz="1400" dirty="0"/>
              <a:t> non rientrano tra i c.d. beni strumentali, pertanto non concorrono alla determinazione del reddito di impresa; dovendo inquadrare l’acquisto di opera d’arte come spesa di rappresentanza, il relativo costo resta deducibile nel solo periodo d’imposta in cui tale spesa è stata sostenuta. La natura di spesa di rappresentanza, non impedisce tuttavia che tale spesa non possa essere capitalizzata, purché le opere acquistate siano funzionale ed essenziali ad un progetto pluriennale e che il progetto abbia il carattere della eccezionalità.</a:t>
            </a:r>
          </a:p>
        </p:txBody>
      </p:sp>
    </p:spTree>
    <p:extLst>
      <p:ext uri="{BB962C8B-B14F-4D97-AF65-F5344CB8AC3E}">
        <p14:creationId xmlns:p14="http://schemas.microsoft.com/office/powerpoint/2010/main" val="116931161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09600"/>
            <a:ext cx="4629149" cy="529799"/>
          </a:xfrm>
          <a:solidFill>
            <a:srgbClr val="D5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35715" tIns="35715" rIns="35715" bIns="35715" numCol="1" rtlCol="0" anchor="ctr" anchorCtr="0" compatLnSpc="1">
            <a:prstTxWarp prst="textNoShape">
              <a:avLst/>
            </a:prstTxWarp>
            <a:normAutofit/>
          </a:bodyPr>
          <a:lstStyle/>
          <a:p>
            <a:pPr defTabSz="685783" eaLnBrk="1" hangingPunct="1">
              <a:lnSpc>
                <a:spcPct val="90000"/>
              </a:lnSpc>
            </a:pPr>
            <a:r>
              <a:rPr lang="it-IT" sz="2200" b="1" kern="1200" dirty="0">
                <a:solidFill>
                  <a:schemeClr val="bg1"/>
                </a:solidFill>
                <a:latin typeface="Arial" panose="020B0604020202020204" pitchFamily="34" charset="0"/>
                <a:cs typeface="Arial" panose="020B0604020202020204" pitchFamily="34" charset="0"/>
              </a:rPr>
              <a:t>IL DIRITTO DI SEGUITO</a:t>
            </a:r>
          </a:p>
        </p:txBody>
      </p:sp>
      <p:sp>
        <p:nvSpPr>
          <p:cNvPr id="3" name="CasellaDiTesto 2"/>
          <p:cNvSpPr txBox="1"/>
          <p:nvPr/>
        </p:nvSpPr>
        <p:spPr>
          <a:xfrm>
            <a:off x="105988" y="1474470"/>
            <a:ext cx="6739544" cy="4616648"/>
          </a:xfrm>
          <a:prstGeom prst="rect">
            <a:avLst/>
          </a:prstGeom>
          <a:noFill/>
        </p:spPr>
        <p:txBody>
          <a:bodyPr wrap="square" rtlCol="0">
            <a:spAutoFit/>
          </a:bodyPr>
          <a:lstStyle/>
          <a:p>
            <a:pPr algn="just"/>
            <a:r>
              <a:rPr lang="it-IT" sz="1400" dirty="0"/>
              <a:t>l “diritto di seguito” è il diritto dell’autore di opere delle arti figurative e dei manoscritti a percepire una percentuale sul prezzo di vendita degli originali delle proprie opere in occasione delle vendite successive alla prima.</a:t>
            </a:r>
          </a:p>
          <a:p>
            <a:pPr algn="just"/>
            <a:endParaRPr lang="it-IT" sz="1400" dirty="0"/>
          </a:p>
          <a:p>
            <a:pPr algn="just"/>
            <a:r>
              <a:rPr lang="it-IT" sz="1400" dirty="0"/>
              <a:t>Il compenso è a carico del venditore ed è dovuto per tutte le vendite successive alla prima cui partecipi, come venditore, acquirente o intermediario, un professionista del mercato dell’arte. Saranno quindi soggette ad esso le transazioni di gallerie, case d’asta o mercanti d’arte, mentre saranno escluse le vendite dirette tra privati. L’importo del compenso sarà in percentuale, individuato per scaglioni, su quanto ottenuto per ogni vendita.</a:t>
            </a:r>
          </a:p>
          <a:p>
            <a:pPr algn="just"/>
            <a:endParaRPr lang="it-IT" sz="1400" dirty="0"/>
          </a:p>
          <a:p>
            <a:pPr algn="just"/>
            <a:r>
              <a:rPr lang="it-IT" sz="1400" dirty="0"/>
              <a:t>In base alla norma, per opere d’arte si intendono le creazioni originali dell'artista, come quadri, </a:t>
            </a:r>
            <a:r>
              <a:rPr lang="it-IT" sz="1400" dirty="0" err="1"/>
              <a:t>collages</a:t>
            </a:r>
            <a:r>
              <a:rPr lang="it-IT" sz="1400" dirty="0"/>
              <a:t>, dipinti, disegni, incisioni, stampe, litografie, sculture, arazzi, ceramiche, opere in vetro, fotografie ed esemplari considerati come opere d’arte e originali, nonché i manoscritti.</a:t>
            </a:r>
          </a:p>
          <a:p>
            <a:pPr algn="just"/>
            <a:endParaRPr lang="it-IT" sz="1400" dirty="0"/>
          </a:p>
          <a:p>
            <a:pPr algn="just"/>
            <a:r>
              <a:rPr lang="it-IT" sz="1400" dirty="0"/>
              <a:t>SIAE è incaricata di incassare il diritto di seguito per conto di tutti gli artisti anche se non associati all’Ente.</a:t>
            </a:r>
          </a:p>
          <a:p>
            <a:pPr algn="just"/>
            <a:endParaRPr lang="it-IT" sz="1400" dirty="0"/>
          </a:p>
          <a:p>
            <a:pPr algn="just"/>
            <a:r>
              <a:rPr lang="it-IT" sz="1400" dirty="0"/>
              <a:t>SIAE già riceve i diritti dei propri aderenti da parte delle società d’autori consorelle nei cui paesi il diritto di seguito è stato introdotto.</a:t>
            </a:r>
          </a:p>
        </p:txBody>
      </p:sp>
      <p:pic>
        <p:nvPicPr>
          <p:cNvPr id="4" name="Immagine 3"/>
          <p:cNvPicPr>
            <a:picLocks noChangeAspect="1"/>
          </p:cNvPicPr>
          <p:nvPr/>
        </p:nvPicPr>
        <p:blipFill>
          <a:blip r:embed="rId2"/>
          <a:stretch>
            <a:fillRect/>
          </a:stretch>
        </p:blipFill>
        <p:spPr>
          <a:xfrm>
            <a:off x="6858472" y="2971800"/>
            <a:ext cx="1848543" cy="1232362"/>
          </a:xfrm>
          <a:prstGeom prst="rect">
            <a:avLst/>
          </a:prstGeom>
        </p:spPr>
      </p:pic>
    </p:spTree>
    <p:extLst>
      <p:ext uri="{BB962C8B-B14F-4D97-AF65-F5344CB8AC3E}">
        <p14:creationId xmlns:p14="http://schemas.microsoft.com/office/powerpoint/2010/main" val="411947799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15092" y="1649037"/>
            <a:ext cx="8547908" cy="3970318"/>
          </a:xfrm>
          <a:prstGeom prst="rect">
            <a:avLst/>
          </a:prstGeom>
          <a:noFill/>
        </p:spPr>
        <p:txBody>
          <a:bodyPr wrap="square" rtlCol="0">
            <a:spAutoFit/>
          </a:bodyPr>
          <a:lstStyle/>
          <a:p>
            <a:pPr algn="just"/>
            <a:r>
              <a:rPr lang="it-IT" sz="1400" dirty="0"/>
              <a:t>Il diritto dura per tutta la vita dell’autore e per settanta anni dopo la sua morte. Il diritto di seguito non può formare oggetto di alienazione o di rinuncia, nemmeno preventivamente.</a:t>
            </a:r>
          </a:p>
          <a:p>
            <a:pPr algn="just"/>
            <a:endParaRPr lang="it-IT" sz="1400" dirty="0"/>
          </a:p>
          <a:p>
            <a:pPr algn="just"/>
            <a:r>
              <a:rPr lang="it-IT" sz="1400" dirty="0"/>
              <a:t>Sono soggette al diritto di seguito le vendite che soddisfano tutte e tre le condizioni</a:t>
            </a:r>
          </a:p>
          <a:p>
            <a:pPr algn="just"/>
            <a:r>
              <a:rPr lang="it-IT" sz="1400" dirty="0"/>
              <a:t>sotto riportate:</a:t>
            </a:r>
          </a:p>
          <a:p>
            <a:pPr algn="just"/>
            <a:endParaRPr lang="it-IT" sz="1400" dirty="0"/>
          </a:p>
          <a:p>
            <a:pPr algn="just"/>
            <a:r>
              <a:rPr lang="it-IT" sz="1400" dirty="0"/>
              <a:t>1. siano successive alla prima vendita effettuata direttamente dall’autore;</a:t>
            </a:r>
          </a:p>
          <a:p>
            <a:pPr algn="just"/>
            <a:r>
              <a:rPr lang="it-IT" sz="1400" dirty="0"/>
              <a:t>2. comportino l’intervento di un professionista del mercato dell’arte (galleria, case</a:t>
            </a:r>
          </a:p>
          <a:p>
            <a:pPr algn="just"/>
            <a:r>
              <a:rPr lang="it-IT" sz="1400" dirty="0"/>
              <a:t>d’asta o commerciante d’arte) in qualità di venditore, acquirente o intermediario;</a:t>
            </a:r>
          </a:p>
          <a:p>
            <a:pPr algn="just"/>
            <a:r>
              <a:rPr lang="it-IT" sz="1400" dirty="0"/>
              <a:t>3. il prezzo di vendita sia pari o superiore a € 3.000.</a:t>
            </a:r>
          </a:p>
          <a:p>
            <a:pPr algn="just"/>
            <a:endParaRPr lang="it-IT" sz="1400" dirty="0"/>
          </a:p>
          <a:p>
            <a:pPr algn="just"/>
            <a:r>
              <a:rPr lang="it-IT" sz="1400" dirty="0"/>
              <a:t>Esiste tuttavia un caso di esenzione :</a:t>
            </a:r>
          </a:p>
          <a:p>
            <a:pPr algn="just"/>
            <a:r>
              <a:rPr lang="it-IT" sz="1400" dirty="0"/>
              <a:t>per le vendite che comunque soddisfano le tre condizioni di cui sopra, qualora la vendita abbia ad oggetto opere acquistate direttamente dall’autore meno di tre anni prima ed il cui prezzo non superi € 10.000, valore che si</a:t>
            </a:r>
          </a:p>
          <a:p>
            <a:pPr algn="just"/>
            <a:r>
              <a:rPr lang="it-IT" sz="1400" dirty="0"/>
              <a:t>intende riferito alla vendita successiva all’acquisto diretto dall’autore. La prova che non siano ancora trascorsi i tre anni dall’acquisto dell’opera dall’autore è costituita dalla ricevuta o dalla fattura d’acquisto o da una dichiarazione sostitutiva rilasciata dall’autore.</a:t>
            </a:r>
          </a:p>
        </p:txBody>
      </p:sp>
      <p:sp>
        <p:nvSpPr>
          <p:cNvPr id="5" name="Titolo 1">
            <a:extLst>
              <a:ext uri="{FF2B5EF4-FFF2-40B4-BE49-F238E27FC236}">
                <a16:creationId xmlns:a16="http://schemas.microsoft.com/office/drawing/2014/main" id="{B70F3554-16E9-4E90-BF34-00FA45493B3B}"/>
              </a:ext>
            </a:extLst>
          </p:cNvPr>
          <p:cNvSpPr>
            <a:spLocks noGrp="1"/>
          </p:cNvSpPr>
          <p:nvPr>
            <p:ph type="title"/>
          </p:nvPr>
        </p:nvSpPr>
        <p:spPr>
          <a:xfrm>
            <a:off x="0" y="609600"/>
            <a:ext cx="4629149" cy="529799"/>
          </a:xfrm>
          <a:solidFill>
            <a:srgbClr val="D5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35715" tIns="35715" rIns="35715" bIns="35715" numCol="1" rtlCol="0" anchor="ctr" anchorCtr="0" compatLnSpc="1">
            <a:prstTxWarp prst="textNoShape">
              <a:avLst/>
            </a:prstTxWarp>
            <a:normAutofit/>
          </a:bodyPr>
          <a:lstStyle/>
          <a:p>
            <a:pPr defTabSz="685783" eaLnBrk="1" hangingPunct="1">
              <a:lnSpc>
                <a:spcPct val="90000"/>
              </a:lnSpc>
            </a:pPr>
            <a:r>
              <a:rPr lang="it-IT" sz="2200" b="1" kern="1200" dirty="0">
                <a:solidFill>
                  <a:schemeClr val="bg1"/>
                </a:solidFill>
                <a:latin typeface="Arial" panose="020B0604020202020204" pitchFamily="34" charset="0"/>
                <a:cs typeface="Arial" panose="020B0604020202020204" pitchFamily="34" charset="0"/>
              </a:rPr>
              <a:t>IL DIRITTO DI SEGUITO</a:t>
            </a:r>
          </a:p>
        </p:txBody>
      </p:sp>
    </p:spTree>
    <p:extLst>
      <p:ext uri="{BB962C8B-B14F-4D97-AF65-F5344CB8AC3E}">
        <p14:creationId xmlns:p14="http://schemas.microsoft.com/office/powerpoint/2010/main" val="348716788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838200" y="1605396"/>
            <a:ext cx="7391400" cy="3970318"/>
          </a:xfrm>
          <a:prstGeom prst="rect">
            <a:avLst/>
          </a:prstGeom>
        </p:spPr>
        <p:txBody>
          <a:bodyPr wrap="square">
            <a:spAutoFit/>
          </a:bodyPr>
          <a:lstStyle/>
          <a:p>
            <a:pPr algn="just"/>
            <a:r>
              <a:rPr lang="it-IT" sz="1400" dirty="0"/>
              <a:t>compensi percepiti dall’autore dell’opera (sia essa legata alle scienze, alla letteratura, alla musica, arti figurative, architettura, teatro, cinematografia, </a:t>
            </a:r>
            <a:r>
              <a:rPr lang="it-IT" sz="1400" dirty="0" err="1"/>
              <a:t>ecc</a:t>
            </a:r>
            <a:r>
              <a:rPr lang="it-IT" sz="1400" dirty="0"/>
              <a:t>), a titolo di corrispettivo per la cessione o la concessione in uso di un’opera dell’ingegno tutelata dalle norme sul diritto d’autore, se non sono conseguiti nell’esercizio d’impresa commerciale, ai fini delle imposte sui redditi, sono classificati come redditi di lavoro autonomo. </a:t>
            </a:r>
          </a:p>
          <a:p>
            <a:pPr algn="just"/>
            <a:endParaRPr lang="it-IT" sz="1400" dirty="0"/>
          </a:p>
          <a:p>
            <a:pPr algn="just"/>
            <a:r>
              <a:rPr lang="it-IT" sz="1400" dirty="0"/>
              <a:t>Articolo 53, comma 2, lettera b) del DPR n 917/86.</a:t>
            </a:r>
          </a:p>
          <a:p>
            <a:pPr algn="just"/>
            <a:endParaRPr lang="it-IT" sz="1400" dirty="0"/>
          </a:p>
          <a:p>
            <a:pPr algn="just"/>
            <a:r>
              <a:rPr lang="it-IT" sz="1400" dirty="0"/>
              <a:t>i fini delle imposte dirette, infatti, tali compensi sono tassati “per cassa“, ovvero nell’anno in cui vengono percepiti. L’articolo 54, comma 8, del DPR n 917/86 prevede una tassazione al netto di alcune deduzioni forfettarie.</a:t>
            </a:r>
          </a:p>
          <a:p>
            <a:pPr algn="just"/>
            <a:endParaRPr lang="it-IT" sz="1400" dirty="0"/>
          </a:p>
          <a:p>
            <a:pPr algn="just"/>
            <a:r>
              <a:rPr lang="it-IT" sz="1400" dirty="0"/>
              <a:t>la circolare </a:t>
            </a:r>
            <a:r>
              <a:rPr lang="it-IT" sz="1400" dirty="0" err="1"/>
              <a:t>AdE</a:t>
            </a:r>
            <a:r>
              <a:rPr lang="it-IT" sz="1400" dirty="0"/>
              <a:t> n.9/2019 specifica:</a:t>
            </a:r>
          </a:p>
          <a:p>
            <a:pPr algn="just"/>
            <a:r>
              <a:rPr lang="it-IT" sz="1400" dirty="0"/>
              <a:t>A prescindere dal collegamento all’attività professionalmente e abitualmente svolta, il compenso riconducibile al diritto di autore deve sempre essere tassato ai fini fiscali ai sensi del co. 8 dell’art. 54 del TUIR e cioè a tassazione ordinaria su un importo pari al totale del compenso riscosso ridotto del 25% a titolo di deduzione forfetaria delle spese, ovvero del 40% se il compenso è percepito da soggetti di età inferiore a 35 anni. </a:t>
            </a:r>
          </a:p>
        </p:txBody>
      </p:sp>
      <p:sp>
        <p:nvSpPr>
          <p:cNvPr id="5" name="Titolo 1">
            <a:extLst>
              <a:ext uri="{FF2B5EF4-FFF2-40B4-BE49-F238E27FC236}">
                <a16:creationId xmlns:a16="http://schemas.microsoft.com/office/drawing/2014/main" id="{D92DDB91-4831-4A6B-A9BE-8289F4529B91}"/>
              </a:ext>
            </a:extLst>
          </p:cNvPr>
          <p:cNvSpPr>
            <a:spLocks noGrp="1"/>
          </p:cNvSpPr>
          <p:nvPr>
            <p:ph type="title"/>
          </p:nvPr>
        </p:nvSpPr>
        <p:spPr>
          <a:xfrm>
            <a:off x="0" y="609600"/>
            <a:ext cx="4629149" cy="529799"/>
          </a:xfrm>
          <a:solidFill>
            <a:srgbClr val="D5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35715" tIns="35715" rIns="35715" bIns="35715" numCol="1" rtlCol="0" anchor="ctr" anchorCtr="0" compatLnSpc="1">
            <a:prstTxWarp prst="textNoShape">
              <a:avLst/>
            </a:prstTxWarp>
            <a:normAutofit/>
          </a:bodyPr>
          <a:lstStyle/>
          <a:p>
            <a:pPr defTabSz="685783" eaLnBrk="1" hangingPunct="1">
              <a:lnSpc>
                <a:spcPct val="90000"/>
              </a:lnSpc>
            </a:pPr>
            <a:r>
              <a:rPr lang="it-IT" sz="2200" b="1" kern="1200" dirty="0">
                <a:solidFill>
                  <a:schemeClr val="bg1"/>
                </a:solidFill>
                <a:latin typeface="Arial" panose="020B0604020202020204" pitchFamily="34" charset="0"/>
                <a:cs typeface="Arial" panose="020B0604020202020204" pitchFamily="34" charset="0"/>
              </a:rPr>
              <a:t>IL DIRITTO DI SEGUITO</a:t>
            </a:r>
          </a:p>
        </p:txBody>
      </p:sp>
    </p:spTree>
    <p:extLst>
      <p:ext uri="{BB962C8B-B14F-4D97-AF65-F5344CB8AC3E}">
        <p14:creationId xmlns:p14="http://schemas.microsoft.com/office/powerpoint/2010/main" val="379583500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85800"/>
            <a:ext cx="6934200" cy="609600"/>
          </a:xfrm>
          <a:solidFill>
            <a:srgbClr val="D5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35715" tIns="35715" rIns="35715" bIns="35715" numCol="1" rtlCol="0" anchor="ctr" anchorCtr="0" compatLnSpc="1">
            <a:prstTxWarp prst="textNoShape">
              <a:avLst/>
            </a:prstTxWarp>
            <a:normAutofit fontScale="90000"/>
          </a:bodyPr>
          <a:lstStyle/>
          <a:p>
            <a:pPr defTabSz="685783" eaLnBrk="1" hangingPunct="1">
              <a:lnSpc>
                <a:spcPct val="90000"/>
              </a:lnSpc>
            </a:pPr>
            <a:r>
              <a:rPr lang="it-IT" sz="2200" b="1" kern="1200" dirty="0">
                <a:solidFill>
                  <a:schemeClr val="bg1"/>
                </a:solidFill>
                <a:latin typeface="Arial" panose="020B0604020202020204" pitchFamily="34" charset="0"/>
                <a:cs typeface="Arial" panose="020B0604020202020204" pitchFamily="34" charset="0"/>
              </a:rPr>
              <a:t>PLUSVALENZA CESSIONE OPERE D’ARTE PRIVATI – </a:t>
            </a:r>
            <a:br>
              <a:rPr lang="it-IT" sz="2200" b="1" kern="1200" dirty="0">
                <a:solidFill>
                  <a:schemeClr val="bg1"/>
                </a:solidFill>
                <a:latin typeface="Arial" panose="020B0604020202020204" pitchFamily="34" charset="0"/>
                <a:cs typeface="Arial" panose="020B0604020202020204" pitchFamily="34" charset="0"/>
              </a:rPr>
            </a:br>
            <a:r>
              <a:rPr lang="it-IT" sz="2200" b="1" kern="1200" dirty="0">
                <a:solidFill>
                  <a:schemeClr val="bg1"/>
                </a:solidFill>
                <a:latin typeface="Arial" panose="020B0604020202020204" pitchFamily="34" charset="0"/>
                <a:cs typeface="Arial" panose="020B0604020202020204" pitchFamily="34" charset="0"/>
              </a:rPr>
              <a:t>IMPOSTE DIRETTE</a:t>
            </a:r>
          </a:p>
        </p:txBody>
      </p:sp>
      <p:sp>
        <p:nvSpPr>
          <p:cNvPr id="3" name="CasellaDiTesto 2"/>
          <p:cNvSpPr txBox="1"/>
          <p:nvPr/>
        </p:nvSpPr>
        <p:spPr>
          <a:xfrm>
            <a:off x="255616" y="1804900"/>
            <a:ext cx="6602384" cy="3970318"/>
          </a:xfrm>
          <a:prstGeom prst="rect">
            <a:avLst/>
          </a:prstGeom>
          <a:noFill/>
        </p:spPr>
        <p:txBody>
          <a:bodyPr wrap="square" rtlCol="0">
            <a:spAutoFit/>
          </a:bodyPr>
          <a:lstStyle/>
          <a:p>
            <a:pPr algn="just"/>
            <a:r>
              <a:rPr lang="it-IT" sz="1400" dirty="0"/>
              <a:t>L’attuale Testo Unico delle Imposte sui Redditi (TUIR) non ha infatti riproposto, tra le disposizioni oggi vigenti, il contenuto dell’art. 76 del previgente D.P.R. n. 597/1973, il quale disponeva che “le plusvalenze conseguite mediante operazioni poste in essere con fini speculativi e non rientranti fra i redditi d’impresa concorrono alla formazione del reddito complessivo per il periodo d’imposta in cui le operazioni si sono concluse”, e includeva tra le operazioni speculative per presunzione assoluta e, quindi, non superabile mediante alcuna prova contraria, “l’acquisto e la vendita di oggetti d’arte, di antiquariato o in genere da collezione, se il periodo intercorrente tra l’acquisto e la vendita non è superiore a due anni”.</a:t>
            </a:r>
          </a:p>
          <a:p>
            <a:pPr algn="just"/>
            <a:endParaRPr lang="it-IT" sz="1400" dirty="0"/>
          </a:p>
          <a:p>
            <a:pPr algn="just"/>
            <a:r>
              <a:rPr lang="it-IT" sz="1400" dirty="0"/>
              <a:t>Pronuncia della cassazione:</a:t>
            </a:r>
          </a:p>
          <a:p>
            <a:pPr algn="just"/>
            <a:r>
              <a:rPr lang="it-IT" sz="1400" dirty="0"/>
              <a:t>la dimensione del volume d’affari, la ripetitività dei negozi di cessione stipulati, la ravvicinata distanza temporale tra l’acquisto e la rivendita (…) la particolare rilevanza della singola operazione, le eventuali opere di trasformazione od incremento dei beni in funzione della futura vendita” (</a:t>
            </a:r>
            <a:r>
              <a:rPr lang="it-IT" sz="1400" dirty="0" err="1"/>
              <a:t>Cass</a:t>
            </a:r>
            <a:r>
              <a:rPr lang="it-IT" sz="1400" dirty="0"/>
              <a:t>. </a:t>
            </a:r>
            <a:r>
              <a:rPr lang="it-IT" sz="1400" dirty="0" err="1"/>
              <a:t>Civ</a:t>
            </a:r>
            <a:r>
              <a:rPr lang="it-IT" sz="1400" dirty="0"/>
              <a:t>., Sez. </a:t>
            </a:r>
            <a:r>
              <a:rPr lang="it-IT" sz="1400" dirty="0" err="1"/>
              <a:t>Trib</a:t>
            </a:r>
            <a:r>
              <a:rPr lang="it-IT" sz="1400" dirty="0"/>
              <a:t>., 20 ottobre 2011, n. 21776).</a:t>
            </a:r>
          </a:p>
          <a:p>
            <a:pPr algn="just"/>
            <a:endParaRPr lang="it-IT" sz="1400" dirty="0"/>
          </a:p>
          <a:p>
            <a:pPr algn="just"/>
            <a:endParaRPr lang="it-IT" sz="1400" dirty="0"/>
          </a:p>
        </p:txBody>
      </p:sp>
    </p:spTree>
    <p:extLst>
      <p:ext uri="{BB962C8B-B14F-4D97-AF65-F5344CB8AC3E}">
        <p14:creationId xmlns:p14="http://schemas.microsoft.com/office/powerpoint/2010/main" val="27207016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838200"/>
            <a:ext cx="7848600" cy="762000"/>
          </a:xfrm>
          <a:solidFill>
            <a:srgbClr val="D5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35715" tIns="35715" rIns="35715" bIns="35715" numCol="1" rtlCol="0" anchor="ctr" anchorCtr="0" compatLnSpc="1">
            <a:prstTxWarp prst="textNoShape">
              <a:avLst/>
            </a:prstTxWarp>
            <a:normAutofit/>
          </a:bodyPr>
          <a:lstStyle/>
          <a:p>
            <a:pPr defTabSz="685783" eaLnBrk="1" hangingPunct="1">
              <a:lnSpc>
                <a:spcPct val="90000"/>
              </a:lnSpc>
            </a:pPr>
            <a:r>
              <a:rPr lang="it-IT" sz="2200" b="1" kern="1200" dirty="0">
                <a:solidFill>
                  <a:schemeClr val="bg1"/>
                </a:solidFill>
                <a:latin typeface="Arial" panose="020B0604020202020204" pitchFamily="34" charset="0"/>
                <a:cs typeface="Arial" panose="020B0604020202020204" pitchFamily="34" charset="0"/>
              </a:rPr>
              <a:t>PLUSVALENZA  CESSIONE DI OPERE D’ARTE PRIVATI –</a:t>
            </a:r>
            <a:br>
              <a:rPr lang="it-IT" sz="2200" b="1" kern="1200" dirty="0">
                <a:solidFill>
                  <a:schemeClr val="bg1"/>
                </a:solidFill>
                <a:latin typeface="Arial" panose="020B0604020202020204" pitchFamily="34" charset="0"/>
                <a:cs typeface="Arial" panose="020B0604020202020204" pitchFamily="34" charset="0"/>
              </a:rPr>
            </a:br>
            <a:r>
              <a:rPr lang="it-IT" sz="2200" b="1" kern="1200" dirty="0">
                <a:solidFill>
                  <a:schemeClr val="bg1"/>
                </a:solidFill>
                <a:latin typeface="Arial" panose="020B0604020202020204" pitchFamily="34" charset="0"/>
                <a:cs typeface="Arial" panose="020B0604020202020204" pitchFamily="34" charset="0"/>
              </a:rPr>
              <a:t>IMPOSTE DIRETTE</a:t>
            </a:r>
          </a:p>
        </p:txBody>
      </p:sp>
      <p:sp>
        <p:nvSpPr>
          <p:cNvPr id="3" name="Rettangolo 2"/>
          <p:cNvSpPr/>
          <p:nvPr/>
        </p:nvSpPr>
        <p:spPr>
          <a:xfrm>
            <a:off x="1066800" y="2286000"/>
            <a:ext cx="6858000" cy="2462213"/>
          </a:xfrm>
          <a:prstGeom prst="rect">
            <a:avLst/>
          </a:prstGeom>
        </p:spPr>
        <p:txBody>
          <a:bodyPr wrap="square">
            <a:spAutoFit/>
          </a:bodyPr>
          <a:lstStyle/>
          <a:p>
            <a:pPr algn="just"/>
            <a:r>
              <a:rPr lang="it-IT" sz="1400" dirty="0"/>
              <a:t>l criterio scelto in passato dal legislatore era quindi,   similmente a quello oggi vigente per la vendita di immobili, quello di presumere la </a:t>
            </a:r>
            <a:r>
              <a:rPr lang="it-IT" sz="1400" dirty="0" err="1"/>
              <a:t>speculatività</a:t>
            </a:r>
            <a:r>
              <a:rPr lang="it-IT" sz="1400" dirty="0"/>
              <a:t> dell’operazione di cessione di un’opera d’arte in ragione del tempo intercorso tra l’acquisto e la vendita. Ne conseguiva che i proventi derivanti da vendite infra biennali erano considerati imponibili ai fini dell’imposta sul reddito delle persone fisiche (IRPEF).</a:t>
            </a:r>
          </a:p>
          <a:p>
            <a:pPr algn="just"/>
            <a:endParaRPr lang="it-IT" sz="1400" dirty="0"/>
          </a:p>
          <a:p>
            <a:pPr algn="just"/>
            <a:r>
              <a:rPr lang="it-IT" sz="1400" dirty="0"/>
              <a:t>Venuta meno la previgente disciplina che era chiaramente ispirata a esigenze semplificatorie, è lecito domandarsi se nell’attuale contesto normativo i capital gain derivanti dalla compravendita di opere d’arte o beni da collezione assumano o meno rilevanza fiscale.</a:t>
            </a:r>
          </a:p>
        </p:txBody>
      </p:sp>
    </p:spTree>
    <p:extLst>
      <p:ext uri="{BB962C8B-B14F-4D97-AF65-F5344CB8AC3E}">
        <p14:creationId xmlns:p14="http://schemas.microsoft.com/office/powerpoint/2010/main" val="393714351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533400"/>
            <a:ext cx="7391400" cy="496685"/>
          </a:xfrm>
          <a:solidFill>
            <a:srgbClr val="D5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35715" tIns="35715" rIns="35715" bIns="35715" numCol="1" rtlCol="0" anchor="ctr" anchorCtr="0" compatLnSpc="1">
            <a:prstTxWarp prst="textNoShape">
              <a:avLst/>
            </a:prstTxWarp>
            <a:normAutofit/>
          </a:bodyPr>
          <a:lstStyle/>
          <a:p>
            <a:pPr defTabSz="685783" eaLnBrk="1" hangingPunct="1">
              <a:lnSpc>
                <a:spcPct val="90000"/>
              </a:lnSpc>
            </a:pPr>
            <a:r>
              <a:rPr lang="it-IT" sz="2200" b="1" kern="1200" dirty="0">
                <a:solidFill>
                  <a:schemeClr val="bg1"/>
                </a:solidFill>
                <a:latin typeface="Arial" panose="020B0604020202020204" pitchFamily="34" charset="0"/>
                <a:cs typeface="Arial" panose="020B0604020202020204" pitchFamily="34" charset="0"/>
              </a:rPr>
              <a:t>IL CASO DEL COLLEZIONISTA – IMPOSTE DIRETTE</a:t>
            </a:r>
          </a:p>
        </p:txBody>
      </p:sp>
      <p:sp>
        <p:nvSpPr>
          <p:cNvPr id="3" name="Rettangolo 2"/>
          <p:cNvSpPr/>
          <p:nvPr/>
        </p:nvSpPr>
        <p:spPr>
          <a:xfrm>
            <a:off x="304800" y="1371600"/>
            <a:ext cx="8534400" cy="4616648"/>
          </a:xfrm>
          <a:prstGeom prst="rect">
            <a:avLst/>
          </a:prstGeom>
        </p:spPr>
        <p:txBody>
          <a:bodyPr wrap="square">
            <a:spAutoFit/>
          </a:bodyPr>
          <a:lstStyle/>
          <a:p>
            <a:r>
              <a:rPr lang="it-IT" sz="1400" dirty="0"/>
              <a:t>Individuare la corretta tassazione derivante dalla compravendita di opere d’arte richiede un’analisi </a:t>
            </a:r>
            <a:r>
              <a:rPr lang="it-IT" sz="1400" dirty="0" err="1"/>
              <a:t>puntuale.In</a:t>
            </a:r>
            <a:r>
              <a:rPr lang="it-IT" sz="1400" dirty="0"/>
              <a:t> particolare, possiamo individuate, in questo ambito, tre distinte figure:</a:t>
            </a:r>
          </a:p>
          <a:p>
            <a:endParaRPr lang="it-IT" sz="1400" dirty="0"/>
          </a:p>
          <a:p>
            <a:pPr marL="214313" indent="-214313" algn="just">
              <a:buFontTx/>
              <a:buChar char="-"/>
            </a:pPr>
            <a:r>
              <a:rPr lang="it-IT" sz="1400" dirty="0"/>
              <a:t>“</a:t>
            </a:r>
            <a:r>
              <a:rPr lang="it-IT" sz="1400" b="1" dirty="0"/>
              <a:t>mercante d’arte</a:t>
            </a:r>
            <a:r>
              <a:rPr lang="it-IT" sz="1400" dirty="0"/>
              <a:t>” che professionalmente e abitualmente, svolge un’attività finalizzata al commercio di opere d’arte. Per trarre profitto dall’incremento di valore delle stesse;</a:t>
            </a:r>
          </a:p>
          <a:p>
            <a:pPr marL="214313" indent="-214313" algn="just">
              <a:buFontTx/>
              <a:buChar char="-"/>
            </a:pPr>
            <a:endParaRPr lang="it-IT" sz="1400" dirty="0"/>
          </a:p>
          <a:p>
            <a:pPr algn="just"/>
            <a:r>
              <a:rPr lang="it-IT" sz="1400" dirty="0"/>
              <a:t>-“</a:t>
            </a:r>
            <a:r>
              <a:rPr lang="it-IT" sz="1400" b="1" dirty="0"/>
              <a:t>speculatore occasionale</a:t>
            </a:r>
            <a:r>
              <a:rPr lang="it-IT" sz="1400" dirty="0"/>
              <a:t>” che è animato da un fine lucrativo e acquista occasionalmente opere d’arte al fine di una successiva cessione delle stesse. Cercando di conseguire un profitto;</a:t>
            </a:r>
          </a:p>
          <a:p>
            <a:pPr algn="just"/>
            <a:endParaRPr lang="it-IT" sz="1400" dirty="0"/>
          </a:p>
          <a:p>
            <a:pPr algn="just"/>
            <a:r>
              <a:rPr lang="it-IT" sz="1400" dirty="0"/>
              <a:t>- “</a:t>
            </a:r>
            <a:r>
              <a:rPr lang="it-IT" sz="1400" b="1" dirty="0"/>
              <a:t>collezionista privato</a:t>
            </a:r>
            <a:r>
              <a:rPr lang="it-IT" sz="1400" dirty="0"/>
              <a:t>”, animato più da uno spirito culturale, che acquista opere d’arte per incrementare la propria collezione e godere della bellezza delle opere acquistate.  Collezionista che potrebbe ritrovarsi, incidentalmente, a cedere alcune delle opere acquistate.</a:t>
            </a:r>
          </a:p>
          <a:p>
            <a:pPr algn="just"/>
            <a:endParaRPr lang="it-IT" sz="1400" dirty="0"/>
          </a:p>
          <a:p>
            <a:r>
              <a:rPr lang="it-IT" sz="1400" dirty="0"/>
              <a:t>Le conseguenze fiscali in capo alle tre figure sopra individuate saranno significativamente differenti </a:t>
            </a:r>
          </a:p>
          <a:p>
            <a:r>
              <a:rPr lang="it-IT" sz="1400" dirty="0"/>
              <a:t>in quanto:</a:t>
            </a:r>
          </a:p>
          <a:p>
            <a:pPr algn="just"/>
            <a:endParaRPr lang="it-IT" sz="1400" dirty="0"/>
          </a:p>
          <a:p>
            <a:pPr algn="just"/>
            <a:r>
              <a:rPr lang="it-IT" sz="1400" dirty="0"/>
              <a:t>a) Il “mercante d’arte”, potrà generare redditi di impresa. Ai sensi degli artt. 55 e ss. del DPR n. 917/86. Inoltre, lo stesso sarà soggetto passivo ai fini Iva, ai sensi dell’art. 4 del DPR n 633/72;</a:t>
            </a:r>
          </a:p>
          <a:p>
            <a:pPr algn="just"/>
            <a:r>
              <a:rPr lang="it-IT" sz="1400" dirty="0"/>
              <a:t>b) Lo “speculatore occasionale” potrà generare redditi diversi. Ai sensi dell’art. 67, comma 1, </a:t>
            </a:r>
            <a:r>
              <a:rPr lang="it-IT" sz="1400" dirty="0" err="1"/>
              <a:t>lett</a:t>
            </a:r>
            <a:r>
              <a:rPr lang="it-IT" sz="1400" dirty="0"/>
              <a:t>. i), del DPR n. 917/86, ma non sarà soggetto passivo Iva per carenza del requisito dell’abitualità;</a:t>
            </a:r>
          </a:p>
          <a:p>
            <a:pPr algn="just"/>
            <a:r>
              <a:rPr lang="it-IT" sz="1400" b="1" u="sng" dirty="0"/>
              <a:t>c) Il “collezionista privato” non sarà soggetto ad alcuna imposizione</a:t>
            </a:r>
            <a:r>
              <a:rPr lang="it-IT" sz="1400" dirty="0"/>
              <a:t>.</a:t>
            </a:r>
          </a:p>
        </p:txBody>
      </p:sp>
    </p:spTree>
    <p:extLst>
      <p:ext uri="{BB962C8B-B14F-4D97-AF65-F5344CB8AC3E}">
        <p14:creationId xmlns:p14="http://schemas.microsoft.com/office/powerpoint/2010/main" val="385542873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762000"/>
            <a:ext cx="5334000" cy="475761"/>
          </a:xfrm>
          <a:solidFill>
            <a:srgbClr val="D5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35715" tIns="35715" rIns="35715" bIns="35715" numCol="1" rtlCol="0" anchor="ctr" anchorCtr="0" compatLnSpc="1">
            <a:prstTxWarp prst="textNoShape">
              <a:avLst/>
            </a:prstTxWarp>
            <a:normAutofit/>
          </a:bodyPr>
          <a:lstStyle/>
          <a:p>
            <a:pPr defTabSz="685783" eaLnBrk="1" hangingPunct="1">
              <a:lnSpc>
                <a:spcPct val="90000"/>
              </a:lnSpc>
            </a:pPr>
            <a:r>
              <a:rPr lang="it-IT" sz="2200" b="1" kern="1200" dirty="0">
                <a:solidFill>
                  <a:schemeClr val="bg1"/>
                </a:solidFill>
                <a:latin typeface="Arial" panose="020B0604020202020204" pitchFamily="34" charset="0"/>
                <a:cs typeface="Arial" panose="020B0604020202020204" pitchFamily="34" charset="0"/>
              </a:rPr>
              <a:t>LE FONDAZIONI NELL’ARTE</a:t>
            </a:r>
          </a:p>
        </p:txBody>
      </p:sp>
      <p:sp>
        <p:nvSpPr>
          <p:cNvPr id="3" name="Rettangolo 2"/>
          <p:cNvSpPr/>
          <p:nvPr/>
        </p:nvSpPr>
        <p:spPr>
          <a:xfrm>
            <a:off x="872837" y="1488924"/>
            <a:ext cx="7966363" cy="1169551"/>
          </a:xfrm>
          <a:prstGeom prst="rect">
            <a:avLst/>
          </a:prstGeom>
        </p:spPr>
        <p:txBody>
          <a:bodyPr wrap="square">
            <a:spAutoFit/>
          </a:bodyPr>
          <a:lstStyle/>
          <a:p>
            <a:r>
              <a:rPr lang="it-IT" sz="1400" dirty="0"/>
              <a:t>Le fondazioni sono enti costituiti da un complesso di beni su cui è impresso un vincolo di destinazione. Il patrimonio della fondazione, infatti, è preordinato al perseguimento di un determinato scopo di utilità sociale.</a:t>
            </a:r>
          </a:p>
          <a:p>
            <a:r>
              <a:rPr lang="it-IT" sz="1400" dirty="0"/>
              <a:t>Le fondazioni hanno personalità giuridica e autonomia patrimoniale perfetta, acquisita a seguito della procedura di riconoscimento ex art. 1 del DPR n. 361/2000.</a:t>
            </a:r>
          </a:p>
        </p:txBody>
      </p:sp>
      <p:sp>
        <p:nvSpPr>
          <p:cNvPr id="4" name="Rettangolo 3"/>
          <p:cNvSpPr/>
          <p:nvPr/>
        </p:nvSpPr>
        <p:spPr>
          <a:xfrm>
            <a:off x="990600" y="2958801"/>
            <a:ext cx="6172200" cy="2762295"/>
          </a:xfrm>
          <a:prstGeom prst="rect">
            <a:avLst/>
          </a:prstGeom>
        </p:spPr>
        <p:txBody>
          <a:bodyPr wrap="square">
            <a:spAutoFit/>
          </a:bodyPr>
          <a:lstStyle/>
          <a:p>
            <a:r>
              <a:rPr lang="it-IT" sz="1000" dirty="0"/>
              <a:t>Per individuare i possibili scopi di utilità sociale perseguibili mediante una fondazione, si è fatto riferimento alle attività di interesse generale dell'impresa sociale, oggi indicate all'art. 2 del </a:t>
            </a:r>
            <a:r>
              <a:rPr lang="it-IT" sz="1000" dirty="0" err="1"/>
              <a:t>DLgs</a:t>
            </a:r>
            <a:r>
              <a:rPr lang="it-IT" sz="1000" dirty="0"/>
              <a:t>. 112/2017, che comprendono, tra le altre:</a:t>
            </a:r>
          </a:p>
          <a:p>
            <a:endParaRPr lang="it-IT" sz="1000" dirty="0"/>
          </a:p>
          <a:p>
            <a:r>
              <a:rPr lang="it-IT" sz="1000" dirty="0"/>
              <a:t>interventi e prestazioni sanitarie;</a:t>
            </a:r>
          </a:p>
          <a:p>
            <a:r>
              <a:rPr lang="it-IT" sz="1400" b="1" dirty="0"/>
              <a:t>educazione, istruzione e formazione professionale;</a:t>
            </a:r>
          </a:p>
          <a:p>
            <a:r>
              <a:rPr lang="it-IT" sz="1000" dirty="0"/>
              <a:t>interventi e servizi finalizzati alla salvaguardia e al miglioramento delle condizioni dell'ambiente e all'utilizzazione accorta e razionale delle risorse naturali;</a:t>
            </a:r>
          </a:p>
          <a:p>
            <a:r>
              <a:rPr lang="it-IT" sz="1400" b="1" dirty="0"/>
              <a:t>interventi di tutela e valorizzazione del patrimonio culturale e del paesaggio;</a:t>
            </a:r>
          </a:p>
          <a:p>
            <a:r>
              <a:rPr lang="it-IT" sz="1000" dirty="0"/>
              <a:t>formazione universitaria e post-universitaria;</a:t>
            </a:r>
          </a:p>
          <a:p>
            <a:r>
              <a:rPr lang="it-IT" sz="1000" dirty="0"/>
              <a:t>ricerca scientifica di particolare interesse sociale;</a:t>
            </a:r>
          </a:p>
          <a:p>
            <a:r>
              <a:rPr lang="it-IT" sz="1400" b="1" dirty="0"/>
              <a:t>organizzazione e gestione di attività culturali, artistiche o ricreative di interesse sociale.</a:t>
            </a:r>
          </a:p>
          <a:p>
            <a:endParaRPr lang="it-IT" sz="1350" b="1" dirty="0"/>
          </a:p>
        </p:txBody>
      </p:sp>
    </p:spTree>
    <p:extLst>
      <p:ext uri="{BB962C8B-B14F-4D97-AF65-F5344CB8AC3E}">
        <p14:creationId xmlns:p14="http://schemas.microsoft.com/office/powerpoint/2010/main" val="368536787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BE113628-B693-4576-8A8F-E91AF3E82B18}"/>
              </a:ext>
            </a:extLst>
          </p:cNvPr>
          <p:cNvSpPr txBox="1">
            <a:spLocks/>
          </p:cNvSpPr>
          <p:nvPr/>
        </p:nvSpPr>
        <p:spPr>
          <a:xfrm>
            <a:off x="1" y="1295400"/>
            <a:ext cx="3226776" cy="636694"/>
          </a:xfrm>
          <a:prstGeom prst="rect">
            <a:avLst/>
          </a:prstGeom>
          <a:solidFill>
            <a:srgbClr val="D50000"/>
          </a:solidFill>
        </p:spPr>
        <p:txBody>
          <a:bodyPr anchor="ctr"/>
          <a:lstStyle>
            <a:lvl1pPr algn="l" defTabSz="685783" rtl="0" eaLnBrk="1" latinLnBrk="0" hangingPunct="1">
              <a:lnSpc>
                <a:spcPct val="90000"/>
              </a:lnSpc>
              <a:spcBef>
                <a:spcPct val="0"/>
              </a:spcBef>
              <a:buNone/>
              <a:defRPr sz="3750" b="1" kern="1200">
                <a:solidFill>
                  <a:schemeClr val="bg1"/>
                </a:solidFill>
                <a:latin typeface="+mj-lt"/>
                <a:ea typeface="+mj-ea"/>
                <a:cs typeface="+mj-cs"/>
              </a:defRPr>
            </a:lvl1pPr>
          </a:lstStyle>
          <a:p>
            <a:pPr algn="ctr"/>
            <a:r>
              <a:rPr lang="it-IT" sz="2100" dirty="0">
                <a:latin typeface="Arial" panose="020B0604020202020204" pitchFamily="34" charset="0"/>
                <a:cs typeface="Arial" panose="020B0604020202020204" pitchFamily="34" charset="0"/>
              </a:rPr>
              <a:t>Indice 1/2</a:t>
            </a:r>
          </a:p>
        </p:txBody>
      </p:sp>
      <p:sp>
        <p:nvSpPr>
          <p:cNvPr id="8" name="CasellaDiTesto 7">
            <a:extLst>
              <a:ext uri="{FF2B5EF4-FFF2-40B4-BE49-F238E27FC236}">
                <a16:creationId xmlns:a16="http://schemas.microsoft.com/office/drawing/2014/main" id="{5364EC43-DCAD-4CE9-A676-61DD1D5A441C}"/>
              </a:ext>
            </a:extLst>
          </p:cNvPr>
          <p:cNvSpPr txBox="1"/>
          <p:nvPr/>
        </p:nvSpPr>
        <p:spPr>
          <a:xfrm>
            <a:off x="1195754" y="2244653"/>
            <a:ext cx="4932486" cy="3858044"/>
          </a:xfrm>
          <a:prstGeom prst="rect">
            <a:avLst/>
          </a:prstGeom>
          <a:solidFill>
            <a:srgbClr val="FEC6B4"/>
          </a:solidFill>
          <a:ln w="19050">
            <a:solidFill>
              <a:srgbClr val="CC0000"/>
            </a:solidFill>
          </a:ln>
        </p:spPr>
        <p:txBody>
          <a:bodyPr wrap="square" rtlCol="0">
            <a:spAutoFit/>
          </a:bodyPr>
          <a:lstStyle/>
          <a:p>
            <a:pPr marL="214313" indent="-214313">
              <a:lnSpc>
                <a:spcPct val="150000"/>
              </a:lnSpc>
              <a:buFont typeface="Arial" panose="020B0604020202020204" pitchFamily="34" charset="0"/>
              <a:buChar char="•"/>
            </a:pPr>
            <a:r>
              <a:rPr lang="it-IT" sz="1500" dirty="0">
                <a:cs typeface="Times New Roman" panose="02020603050405020304" pitchFamily="18" charset="0"/>
              </a:rPr>
              <a:t>Mandato senza rappresentanza ad agente</a:t>
            </a:r>
          </a:p>
          <a:p>
            <a:pPr marL="214313" indent="-214313">
              <a:lnSpc>
                <a:spcPct val="150000"/>
              </a:lnSpc>
              <a:buFont typeface="Arial" panose="020B0604020202020204" pitchFamily="34" charset="0"/>
              <a:buChar char="•"/>
            </a:pPr>
            <a:r>
              <a:rPr lang="it-IT" sz="1500" dirty="0">
                <a:cs typeface="Times New Roman" panose="02020603050405020304" pitchFamily="18" charset="0"/>
              </a:rPr>
              <a:t>Commercio e regime del margine</a:t>
            </a:r>
          </a:p>
          <a:p>
            <a:pPr marL="214313" indent="-214313">
              <a:lnSpc>
                <a:spcPct val="150000"/>
              </a:lnSpc>
              <a:buFont typeface="Arial" panose="020B0604020202020204" pitchFamily="34" charset="0"/>
              <a:buChar char="•"/>
            </a:pPr>
            <a:r>
              <a:rPr lang="it-IT" sz="1500" dirty="0">
                <a:cs typeface="Times New Roman" panose="02020603050405020304" pitchFamily="18" charset="0"/>
              </a:rPr>
              <a:t>Imposta sul valore aggiunto</a:t>
            </a:r>
          </a:p>
          <a:p>
            <a:pPr marL="214313" indent="-214313">
              <a:lnSpc>
                <a:spcPct val="150000"/>
              </a:lnSpc>
              <a:buFont typeface="Arial" panose="020B0604020202020204" pitchFamily="34" charset="0"/>
              <a:buChar char="•"/>
            </a:pPr>
            <a:r>
              <a:rPr lang="it-IT" sz="1500" dirty="0">
                <a:cs typeface="Times New Roman" panose="02020603050405020304" pitchFamily="18" charset="0"/>
              </a:rPr>
              <a:t>Fonti normative</a:t>
            </a:r>
          </a:p>
          <a:p>
            <a:pPr marL="214313" indent="-214313">
              <a:lnSpc>
                <a:spcPct val="150000"/>
              </a:lnSpc>
              <a:buFont typeface="Arial" panose="020B0604020202020204" pitchFamily="34" charset="0"/>
              <a:buChar char="•"/>
            </a:pPr>
            <a:r>
              <a:rPr lang="it-IT" sz="1500" dirty="0">
                <a:cs typeface="Times New Roman" panose="02020603050405020304" pitchFamily="18" charset="0"/>
              </a:rPr>
              <a:t>La valorizzazione delle opere d’arte un enigma da sempre irrisolto</a:t>
            </a:r>
          </a:p>
          <a:p>
            <a:pPr marL="214313" indent="-214313">
              <a:lnSpc>
                <a:spcPct val="150000"/>
              </a:lnSpc>
              <a:buFont typeface="Arial" panose="020B0604020202020204" pitchFamily="34" charset="0"/>
              <a:buChar char="•"/>
            </a:pPr>
            <a:r>
              <a:rPr lang="it-IT" sz="1500" dirty="0">
                <a:cs typeface="Times New Roman" panose="02020603050405020304" pitchFamily="18" charset="0"/>
              </a:rPr>
              <a:t>I porti franchi</a:t>
            </a:r>
          </a:p>
          <a:p>
            <a:pPr marL="214313" indent="-214313">
              <a:lnSpc>
                <a:spcPct val="150000"/>
              </a:lnSpc>
              <a:buFont typeface="Arial" panose="020B0604020202020204" pitchFamily="34" charset="0"/>
              <a:buChar char="•"/>
            </a:pPr>
            <a:r>
              <a:rPr lang="it-IT" sz="1500" dirty="0">
                <a:cs typeface="Times New Roman" panose="02020603050405020304" pitchFamily="18" charset="0"/>
              </a:rPr>
              <a:t>Esportazione e cessione intracomunitaria</a:t>
            </a:r>
          </a:p>
          <a:p>
            <a:pPr marL="214313" indent="-214313">
              <a:lnSpc>
                <a:spcPct val="150000"/>
              </a:lnSpc>
              <a:buFont typeface="Arial" panose="020B0604020202020204" pitchFamily="34" charset="0"/>
              <a:buChar char="•"/>
            </a:pPr>
            <a:r>
              <a:rPr lang="it-IT" sz="1500" dirty="0">
                <a:cs typeface="Times New Roman" panose="02020603050405020304" pitchFamily="18" charset="0"/>
              </a:rPr>
              <a:t>Beni vincolati</a:t>
            </a:r>
          </a:p>
          <a:p>
            <a:pPr marL="214313" indent="-214313">
              <a:lnSpc>
                <a:spcPct val="150000"/>
              </a:lnSpc>
              <a:buFont typeface="Arial" panose="020B0604020202020204" pitchFamily="34" charset="0"/>
              <a:buChar char="•"/>
            </a:pPr>
            <a:r>
              <a:rPr lang="it-IT" sz="1500" dirty="0">
                <a:cs typeface="Times New Roman" panose="02020603050405020304" pitchFamily="18" charset="0"/>
              </a:rPr>
              <a:t>L’uscita temporanea</a:t>
            </a:r>
          </a:p>
          <a:p>
            <a:pPr marL="214313" indent="-214313">
              <a:lnSpc>
                <a:spcPct val="150000"/>
              </a:lnSpc>
              <a:buFont typeface="Arial" panose="020B0604020202020204" pitchFamily="34" charset="0"/>
              <a:buChar char="•"/>
            </a:pPr>
            <a:r>
              <a:rPr lang="it-IT" sz="1500" dirty="0">
                <a:cs typeface="Times New Roman" panose="02020603050405020304" pitchFamily="18" charset="0"/>
              </a:rPr>
              <a:t>Tipi di autorizzazione</a:t>
            </a:r>
            <a:endParaRPr lang="it-IT" sz="1350" dirty="0"/>
          </a:p>
        </p:txBody>
      </p:sp>
      <p:sp>
        <p:nvSpPr>
          <p:cNvPr id="10" name="Rettangolo 9">
            <a:extLst>
              <a:ext uri="{FF2B5EF4-FFF2-40B4-BE49-F238E27FC236}">
                <a16:creationId xmlns:a16="http://schemas.microsoft.com/office/drawing/2014/main" id="{52B50498-D6CF-47BA-91F4-FE788CD6BD3F}"/>
              </a:ext>
            </a:extLst>
          </p:cNvPr>
          <p:cNvSpPr/>
          <p:nvPr/>
        </p:nvSpPr>
        <p:spPr>
          <a:xfrm>
            <a:off x="3086100" y="857251"/>
            <a:ext cx="6057900" cy="1295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1" name="CasellaDiTesto 10">
            <a:extLst>
              <a:ext uri="{FF2B5EF4-FFF2-40B4-BE49-F238E27FC236}">
                <a16:creationId xmlns:a16="http://schemas.microsoft.com/office/drawing/2014/main" id="{6FB35C61-5643-4191-BD71-848691B55C2C}"/>
              </a:ext>
            </a:extLst>
          </p:cNvPr>
          <p:cNvSpPr txBox="1"/>
          <p:nvPr/>
        </p:nvSpPr>
        <p:spPr>
          <a:xfrm>
            <a:off x="8440615" y="5240229"/>
            <a:ext cx="395654" cy="207749"/>
          </a:xfrm>
          <a:prstGeom prst="rect">
            <a:avLst/>
          </a:prstGeom>
          <a:noFill/>
        </p:spPr>
        <p:txBody>
          <a:bodyPr wrap="square" rtlCol="0">
            <a:spAutoFit/>
          </a:bodyPr>
          <a:lstStyle/>
          <a:p>
            <a:fld id="{04201403-D415-4359-AD8A-554B73D7AF22}" type="slidenum">
              <a:rPr lang="it-IT" sz="750"/>
              <a:t>3</a:t>
            </a:fld>
            <a:endParaRPr lang="it-IT" sz="750" dirty="0"/>
          </a:p>
        </p:txBody>
      </p:sp>
      <p:pic>
        <p:nvPicPr>
          <p:cNvPr id="2" name="Immagine 1">
            <a:extLst>
              <a:ext uri="{FF2B5EF4-FFF2-40B4-BE49-F238E27FC236}">
                <a16:creationId xmlns:a16="http://schemas.microsoft.com/office/drawing/2014/main" id="{70735CE0-F602-4B7B-9389-8D7F82AFC828}"/>
              </a:ext>
            </a:extLst>
          </p:cNvPr>
          <p:cNvPicPr>
            <a:picLocks noChangeAspect="1"/>
          </p:cNvPicPr>
          <p:nvPr/>
        </p:nvPicPr>
        <p:blipFill>
          <a:blip r:embed="rId2"/>
          <a:stretch>
            <a:fillRect/>
          </a:stretch>
        </p:blipFill>
        <p:spPr>
          <a:xfrm>
            <a:off x="6182889" y="3276600"/>
            <a:ext cx="2961111" cy="2333947"/>
          </a:xfrm>
          <a:prstGeom prst="rect">
            <a:avLst/>
          </a:prstGeom>
        </p:spPr>
      </p:pic>
    </p:spTree>
    <p:extLst>
      <p:ext uri="{BB962C8B-B14F-4D97-AF65-F5344CB8AC3E}">
        <p14:creationId xmlns:p14="http://schemas.microsoft.com/office/powerpoint/2010/main" val="3649366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457200"/>
            <a:ext cx="6642339" cy="773084"/>
          </a:xfrm>
          <a:solidFill>
            <a:srgbClr val="D5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35715" tIns="35715" rIns="35715" bIns="35715" numCol="1" rtlCol="0" anchor="ctr" anchorCtr="0" compatLnSpc="1">
            <a:prstTxWarp prst="textNoShape">
              <a:avLst/>
            </a:prstTxWarp>
            <a:normAutofit fontScale="90000"/>
          </a:bodyPr>
          <a:lstStyle/>
          <a:p>
            <a:pPr defTabSz="685783" eaLnBrk="1" hangingPunct="1">
              <a:lnSpc>
                <a:spcPct val="90000"/>
              </a:lnSpc>
            </a:pPr>
            <a:r>
              <a:rPr lang="it-IT" sz="2400" b="1" kern="1200" dirty="0">
                <a:solidFill>
                  <a:schemeClr val="bg1"/>
                </a:solidFill>
                <a:latin typeface="Arial" panose="020B0604020202020204" pitchFamily="34" charset="0"/>
                <a:cs typeface="Arial" panose="020B0604020202020204" pitchFamily="34" charset="0"/>
              </a:rPr>
              <a:t>TRASFERIMENTO A TITOLO ONEROSO </a:t>
            </a:r>
            <a:br>
              <a:rPr lang="it-IT" sz="2200" b="1" kern="1200" dirty="0">
                <a:solidFill>
                  <a:schemeClr val="bg1"/>
                </a:solidFill>
                <a:latin typeface="Arial" panose="020B0604020202020204" pitchFamily="34" charset="0"/>
                <a:cs typeface="Arial" panose="020B0604020202020204" pitchFamily="34" charset="0"/>
              </a:rPr>
            </a:br>
            <a:r>
              <a:rPr lang="it-IT" sz="2000" b="1" kern="1200" dirty="0">
                <a:solidFill>
                  <a:schemeClr val="bg1"/>
                </a:solidFill>
                <a:latin typeface="Arial" panose="020B0604020202020204" pitchFamily="34" charset="0"/>
                <a:cs typeface="Arial" panose="020B0604020202020204" pitchFamily="34" charset="0"/>
              </a:rPr>
              <a:t>conferimento di opera d’arte in un trust – </a:t>
            </a:r>
            <a:br>
              <a:rPr lang="it-IT" sz="2000" b="1" kern="1200" dirty="0">
                <a:solidFill>
                  <a:schemeClr val="bg1"/>
                </a:solidFill>
                <a:latin typeface="Arial" panose="020B0604020202020204" pitchFamily="34" charset="0"/>
                <a:cs typeface="Arial" panose="020B0604020202020204" pitchFamily="34" charset="0"/>
              </a:rPr>
            </a:br>
            <a:r>
              <a:rPr lang="it-IT" sz="2000" b="1" kern="1200" dirty="0">
                <a:solidFill>
                  <a:schemeClr val="bg1"/>
                </a:solidFill>
                <a:latin typeface="Arial" panose="020B0604020202020204" pitchFamily="34" charset="0"/>
                <a:cs typeface="Arial" panose="020B0604020202020204" pitchFamily="34" charset="0"/>
              </a:rPr>
              <a:t>fiscalità indiretta</a:t>
            </a:r>
          </a:p>
        </p:txBody>
      </p:sp>
      <p:pic>
        <p:nvPicPr>
          <p:cNvPr id="5" name="Immagine 4"/>
          <p:cNvPicPr>
            <a:picLocks noChangeAspect="1"/>
          </p:cNvPicPr>
          <p:nvPr/>
        </p:nvPicPr>
        <p:blipFill>
          <a:blip r:embed="rId2"/>
          <a:stretch>
            <a:fillRect/>
          </a:stretch>
        </p:blipFill>
        <p:spPr>
          <a:xfrm>
            <a:off x="1066800" y="1465360"/>
            <a:ext cx="7178358" cy="1506440"/>
          </a:xfrm>
          <a:prstGeom prst="rect">
            <a:avLst/>
          </a:prstGeom>
        </p:spPr>
      </p:pic>
      <p:sp>
        <p:nvSpPr>
          <p:cNvPr id="7" name="Rettangolo 6"/>
          <p:cNvSpPr/>
          <p:nvPr/>
        </p:nvSpPr>
        <p:spPr>
          <a:xfrm>
            <a:off x="200025" y="3233470"/>
            <a:ext cx="8743950" cy="2677656"/>
          </a:xfrm>
          <a:prstGeom prst="rect">
            <a:avLst/>
          </a:prstGeom>
        </p:spPr>
        <p:txBody>
          <a:bodyPr wrap="square">
            <a:spAutoFit/>
          </a:bodyPr>
          <a:lstStyle/>
          <a:p>
            <a:pPr algn="just"/>
            <a:r>
              <a:rPr lang="it-IT" sz="1400" dirty="0"/>
              <a:t>Qualora l’opera d’arte oggetto di trasferimento sia riconosciuta quale bene di interesse artistico o storico, non sconterà l’imposta di successione.</a:t>
            </a:r>
          </a:p>
          <a:p>
            <a:pPr algn="just"/>
            <a:r>
              <a:rPr lang="it-IT" sz="1400" dirty="0"/>
              <a:t>In tutti gli altri casi l’amministrazione finanziaria ritiene che il momento stesso della costituzione del trust, con il contestuale trasferimento del bene dal disponente al </a:t>
            </a:r>
            <a:r>
              <a:rPr lang="it-IT" sz="1400" dirty="0" err="1"/>
              <a:t>trustee</a:t>
            </a:r>
            <a:r>
              <a:rPr lang="it-IT" sz="1400" dirty="0"/>
              <a:t>, sia suscettibile dell’imposta di donazione optando di tassare immediatamente il trust, al momento della segregazione dei beni, e una sola volta, ai successivi trasferimenti dal trust ai beneficiari infatti non sarà applicata nessuna imposta.</a:t>
            </a:r>
          </a:p>
          <a:p>
            <a:pPr algn="just"/>
            <a:endParaRPr lang="it-IT" sz="1400" dirty="0"/>
          </a:p>
          <a:p>
            <a:pPr algn="just"/>
            <a:r>
              <a:rPr lang="it-IT" sz="1400" dirty="0"/>
              <a:t> E’ noto che durante la vita del trust, il </a:t>
            </a:r>
            <a:r>
              <a:rPr lang="it-IT" sz="1400" dirty="0" err="1"/>
              <a:t>trustee</a:t>
            </a:r>
            <a:r>
              <a:rPr lang="it-IT" sz="1400" dirty="0"/>
              <a:t> può porre in essere atti di gestione del patrimonio, come ad esempio atti di acquisto e vendita.</a:t>
            </a:r>
          </a:p>
          <a:p>
            <a:pPr algn="just"/>
            <a:endParaRPr lang="it-IT" sz="1400" dirty="0"/>
          </a:p>
          <a:p>
            <a:pPr algn="just"/>
            <a:r>
              <a:rPr lang="it-IT" sz="1400" dirty="0"/>
              <a:t>Tali atti devono essere assoggettati ad autonoma imposizione, “secondo la natura e gli effetti giuridici che li caratterizzano, da esaminare volta per volta con riferimento al caso concreto”  (Circolare 48/E/2007).</a:t>
            </a:r>
          </a:p>
        </p:txBody>
      </p:sp>
    </p:spTree>
    <p:extLst>
      <p:ext uri="{BB962C8B-B14F-4D97-AF65-F5344CB8AC3E}">
        <p14:creationId xmlns:p14="http://schemas.microsoft.com/office/powerpoint/2010/main" val="393908268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166581" y="685800"/>
            <a:ext cx="4343400" cy="3539430"/>
          </a:xfrm>
          <a:prstGeom prst="rect">
            <a:avLst/>
          </a:prstGeom>
        </p:spPr>
        <p:txBody>
          <a:bodyPr wrap="square">
            <a:spAutoFit/>
          </a:bodyPr>
          <a:lstStyle/>
          <a:p>
            <a:pPr algn="just"/>
            <a:r>
              <a:rPr lang="it-IT" sz="1400" dirty="0"/>
              <a:t>Con la sentenza del 21.6.2019 n. 16701, la Corte di Cassazione ha confermato in modo puntuale che, in ipotesi di disposizione di beni in trust, l’imposta di donazione e le imposte ipotecarie e catastali proporzionali non sono legate all’atto dispositivo del disponente quanto piuttosto all’effettivo arricchimento dei beneficiari che si realizza generalmente, ma non necessariamente, nel momento in cui i beni passano dal </a:t>
            </a:r>
            <a:r>
              <a:rPr lang="it-IT" sz="1400" dirty="0" err="1"/>
              <a:t>trustee</a:t>
            </a:r>
            <a:r>
              <a:rPr lang="it-IT" sz="1400" dirty="0"/>
              <a:t> al beneficiario. La sentenza, assieme ad altre sei pronunce “sorelle” diramate nella stessa data, conferma quello che già da prima potevamo considerare l’orientamento oramai consolidato della Cassazione, ma offre anche nuovi spunti argomentativi che superano anche taluni luoghi comuni o false credenze sulla fiscalità del trust.</a:t>
            </a:r>
          </a:p>
        </p:txBody>
      </p:sp>
      <p:pic>
        <p:nvPicPr>
          <p:cNvPr id="5" name="Immagine 4"/>
          <p:cNvPicPr>
            <a:picLocks noChangeAspect="1"/>
          </p:cNvPicPr>
          <p:nvPr/>
        </p:nvPicPr>
        <p:blipFill>
          <a:blip r:embed="rId2"/>
          <a:stretch>
            <a:fillRect/>
          </a:stretch>
        </p:blipFill>
        <p:spPr>
          <a:xfrm>
            <a:off x="149954" y="1143000"/>
            <a:ext cx="3507646" cy="2438400"/>
          </a:xfrm>
          <a:prstGeom prst="rect">
            <a:avLst/>
          </a:prstGeom>
        </p:spPr>
      </p:pic>
      <p:sp>
        <p:nvSpPr>
          <p:cNvPr id="6" name="Rettangolo 5"/>
          <p:cNvSpPr/>
          <p:nvPr/>
        </p:nvSpPr>
        <p:spPr>
          <a:xfrm rot="10800000" flipV="1">
            <a:off x="149953" y="4137362"/>
            <a:ext cx="8375843" cy="1600438"/>
          </a:xfrm>
          <a:prstGeom prst="rect">
            <a:avLst/>
          </a:prstGeom>
        </p:spPr>
        <p:txBody>
          <a:bodyPr wrap="square">
            <a:spAutoFit/>
          </a:bodyPr>
          <a:lstStyle/>
          <a:p>
            <a:pPr algn="just"/>
            <a:r>
              <a:rPr lang="it-IT" sz="1400" dirty="0"/>
              <a:t>In sostanza, fintantoché non si è in grado di conoscere l'effettivo o gli effettivi beneficiari, in quanto l'atto spesso prevede una gerarchia tra i beneficiari per cui, il soggetto che effettivamente riceverà il fondo in trust dipenderà (magari a distanza di anni) dalle circostanze della vita e dalla salute dei beneficiari potenzialmente coinvolti, l'imposta di donazione non può essere dovuta. Se, al contrario, già la disposizione in trust del bene fa emergere un immediato arricchimento del beneficiario, l'imposta di donazione è dovuta nel passaggio iniziale dal disponente al </a:t>
            </a:r>
            <a:r>
              <a:rPr lang="it-IT" sz="1400" dirty="0" err="1"/>
              <a:t>trustee</a:t>
            </a:r>
            <a:r>
              <a:rPr lang="it-IT" sz="1400" dirty="0"/>
              <a:t>. Potrebbe essere, ad avviso di chi scrive, il caso del beneficiario </a:t>
            </a:r>
            <a:r>
              <a:rPr lang="it-IT" sz="1400" dirty="0" err="1"/>
              <a:t>vested</a:t>
            </a:r>
            <a:r>
              <a:rPr lang="it-IT" sz="1400" dirty="0"/>
              <a:t>.</a:t>
            </a:r>
          </a:p>
        </p:txBody>
      </p:sp>
    </p:spTree>
    <p:extLst>
      <p:ext uri="{BB962C8B-B14F-4D97-AF65-F5344CB8AC3E}">
        <p14:creationId xmlns:p14="http://schemas.microsoft.com/office/powerpoint/2010/main" val="100280040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0515" y="666053"/>
            <a:ext cx="6512719" cy="592635"/>
          </a:xfrm>
          <a:solidFill>
            <a:srgbClr val="D5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35715" tIns="35715" rIns="35715" bIns="35715" numCol="1" rtlCol="0" anchor="ctr" anchorCtr="0" compatLnSpc="1">
            <a:prstTxWarp prst="textNoShape">
              <a:avLst/>
            </a:prstTxWarp>
            <a:normAutofit fontScale="90000"/>
          </a:bodyPr>
          <a:lstStyle/>
          <a:p>
            <a:pPr defTabSz="685783" eaLnBrk="1" hangingPunct="1">
              <a:lnSpc>
                <a:spcPct val="90000"/>
              </a:lnSpc>
            </a:pPr>
            <a:r>
              <a:rPr lang="it-IT" sz="2400" b="1" kern="1200" dirty="0">
                <a:solidFill>
                  <a:schemeClr val="bg1"/>
                </a:solidFill>
                <a:latin typeface="Arial" panose="020B0604020202020204" pitchFamily="34" charset="0"/>
                <a:cs typeface="Arial" panose="020B0604020202020204" pitchFamily="34" charset="0"/>
              </a:rPr>
              <a:t>TRASFERIMENTO A TITOLO ONEROSO</a:t>
            </a:r>
            <a:br>
              <a:rPr lang="it-IT" sz="2400" b="1" kern="1200" dirty="0">
                <a:solidFill>
                  <a:schemeClr val="bg1"/>
                </a:solidFill>
                <a:latin typeface="Arial" panose="020B0604020202020204" pitchFamily="34" charset="0"/>
                <a:cs typeface="Arial" panose="020B0604020202020204" pitchFamily="34" charset="0"/>
              </a:rPr>
            </a:br>
            <a:r>
              <a:rPr lang="it-IT" sz="2000" b="1" kern="1200" dirty="0">
                <a:solidFill>
                  <a:schemeClr val="bg1"/>
                </a:solidFill>
                <a:latin typeface="Arial" panose="020B0604020202020204" pitchFamily="34" charset="0"/>
                <a:cs typeface="Arial" panose="020B0604020202020204" pitchFamily="34" charset="0"/>
              </a:rPr>
              <a:t>fiscalità diretta del trust</a:t>
            </a:r>
            <a:r>
              <a:rPr lang="it-IT" sz="2400" b="1" kern="1200" dirty="0">
                <a:solidFill>
                  <a:schemeClr val="bg1"/>
                </a:solidFill>
                <a:latin typeface="Arial" panose="020B0604020202020204" pitchFamily="34" charset="0"/>
                <a:cs typeface="Arial" panose="020B0604020202020204" pitchFamily="34" charset="0"/>
              </a:rPr>
              <a:t> </a:t>
            </a:r>
          </a:p>
        </p:txBody>
      </p:sp>
      <p:sp>
        <p:nvSpPr>
          <p:cNvPr id="5" name="Rettangolo 4"/>
          <p:cNvSpPr/>
          <p:nvPr/>
        </p:nvSpPr>
        <p:spPr>
          <a:xfrm>
            <a:off x="3048000" y="1599412"/>
            <a:ext cx="5937250" cy="3970318"/>
          </a:xfrm>
          <a:prstGeom prst="rect">
            <a:avLst/>
          </a:prstGeom>
        </p:spPr>
        <p:txBody>
          <a:bodyPr wrap="square">
            <a:spAutoFit/>
          </a:bodyPr>
          <a:lstStyle/>
          <a:p>
            <a:pPr algn="just"/>
            <a:r>
              <a:rPr lang="it-IT" sz="1400" dirty="0"/>
              <a:t>Attraverso una apposita integrazione dell'art. 73 co. 1 del TUIR, l'art. 1 co. 74 della L. 27.12.2006 n. 296 ha espressamente annoverato i trusts tra i soggetti passivi IRES.</a:t>
            </a:r>
          </a:p>
          <a:p>
            <a:pPr algn="just"/>
            <a:endParaRPr lang="it-IT" sz="1400" dirty="0"/>
          </a:p>
          <a:p>
            <a:pPr algn="just"/>
            <a:r>
              <a:rPr lang="it-IT" sz="1400" dirty="0"/>
              <a:t>In particolare, a seconda della tipologia di attività esercitata e della residenza fiscale, il trust è assimilato:</a:t>
            </a:r>
          </a:p>
          <a:p>
            <a:pPr algn="just"/>
            <a:endParaRPr lang="it-IT" sz="1400" dirty="0"/>
          </a:p>
          <a:p>
            <a:pPr algn="just"/>
            <a:r>
              <a:rPr lang="it-IT" sz="1400" dirty="0"/>
              <a:t>a) agli enti commerciali residenti (art. 73 co. 1 </a:t>
            </a:r>
            <a:r>
              <a:rPr lang="it-IT" sz="1400" dirty="0" err="1"/>
              <a:t>lett</a:t>
            </a:r>
            <a:r>
              <a:rPr lang="it-IT" sz="1400" dirty="0"/>
              <a:t>. b) del TUIR), se ha per oggetto esclusivo o principale l'esercizio di attività commerciali;</a:t>
            </a:r>
          </a:p>
          <a:p>
            <a:pPr algn="just"/>
            <a:r>
              <a:rPr lang="it-IT" sz="1400" dirty="0"/>
              <a:t>b) </a:t>
            </a:r>
            <a:r>
              <a:rPr lang="it-IT" sz="1400" b="1" u="sng" dirty="0"/>
              <a:t>agli enti non commerciali residenti (art. 73 co. 1 </a:t>
            </a:r>
            <a:r>
              <a:rPr lang="it-IT" sz="1400" b="1" u="sng" dirty="0" err="1"/>
              <a:t>lett</a:t>
            </a:r>
            <a:r>
              <a:rPr lang="it-IT" sz="1400" b="1" u="sng" dirty="0"/>
              <a:t>. c) del TUIR40), se non ha per oggetto esclusivo o principale l'esercizio di attività commerciali;</a:t>
            </a:r>
          </a:p>
          <a:p>
            <a:pPr algn="just"/>
            <a:r>
              <a:rPr lang="it-IT" sz="1400" dirty="0"/>
              <a:t>c) agli enti non residenti, se ha residenza fiscale all'estero.</a:t>
            </a:r>
          </a:p>
          <a:p>
            <a:pPr algn="just"/>
            <a:endParaRPr lang="it-IT" sz="1400" dirty="0"/>
          </a:p>
          <a:p>
            <a:pPr algn="just"/>
            <a:r>
              <a:rPr lang="it-IT" sz="1400" u="sng" dirty="0"/>
              <a:t>Il successivo co. 2 dell'art. 73, anch'esso modificato dalla L. 296/2006, prevede una specifica ipotesi di "trasparenza" del trust: qualora, infatti, siano individuati i beneficiari del trust, ad essi sono imputati i redditi conseguiti dal trust medesimo.</a:t>
            </a:r>
          </a:p>
        </p:txBody>
      </p:sp>
      <p:pic>
        <p:nvPicPr>
          <p:cNvPr id="6" name="Immagine 5"/>
          <p:cNvPicPr>
            <a:picLocks noChangeAspect="1"/>
          </p:cNvPicPr>
          <p:nvPr/>
        </p:nvPicPr>
        <p:blipFill>
          <a:blip r:embed="rId2"/>
          <a:stretch>
            <a:fillRect/>
          </a:stretch>
        </p:blipFill>
        <p:spPr>
          <a:xfrm>
            <a:off x="-3927" y="2448520"/>
            <a:ext cx="3109611" cy="1960959"/>
          </a:xfrm>
          <a:prstGeom prst="rect">
            <a:avLst/>
          </a:prstGeom>
        </p:spPr>
      </p:pic>
    </p:spTree>
    <p:extLst>
      <p:ext uri="{BB962C8B-B14F-4D97-AF65-F5344CB8AC3E}">
        <p14:creationId xmlns:p14="http://schemas.microsoft.com/office/powerpoint/2010/main" val="99249537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0" y="685800"/>
            <a:ext cx="7010400" cy="705862"/>
          </a:xfrm>
          <a:solidFill>
            <a:srgbClr val="D5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35715" tIns="35715" rIns="35715" bIns="35715" numCol="1" rtlCol="0" anchor="ctr" anchorCtr="0" compatLnSpc="1">
            <a:prstTxWarp prst="textNoShape">
              <a:avLst/>
            </a:prstTxWarp>
            <a:normAutofit fontScale="97500"/>
          </a:bodyPr>
          <a:lstStyle/>
          <a:p>
            <a:pPr defTabSz="685783" eaLnBrk="1" hangingPunct="1">
              <a:lnSpc>
                <a:spcPct val="90000"/>
              </a:lnSpc>
              <a:spcBef>
                <a:spcPct val="0"/>
              </a:spcBef>
            </a:pPr>
            <a:r>
              <a:rPr lang="it-IT" sz="2300" b="1" kern="1200" dirty="0">
                <a:solidFill>
                  <a:schemeClr val="bg1"/>
                </a:solidFill>
                <a:latin typeface="Arial" panose="020B0604020202020204" pitchFamily="34" charset="0"/>
                <a:ea typeface="+mj-ea"/>
                <a:cs typeface="Arial" panose="020B0604020202020204" pitchFamily="34" charset="0"/>
              </a:rPr>
              <a:t>TRASFERIMENTO A TITOLO ONEROSO</a:t>
            </a:r>
          </a:p>
          <a:p>
            <a:pPr defTabSz="685783" eaLnBrk="1" hangingPunct="1">
              <a:lnSpc>
                <a:spcPct val="90000"/>
              </a:lnSpc>
              <a:spcBef>
                <a:spcPct val="0"/>
              </a:spcBef>
            </a:pPr>
            <a:r>
              <a:rPr lang="it-IT" sz="1800" b="1" kern="1200" dirty="0">
                <a:solidFill>
                  <a:schemeClr val="bg1"/>
                </a:solidFill>
                <a:latin typeface="Arial" panose="020B0604020202020204" pitchFamily="34" charset="0"/>
                <a:ea typeface="+mj-ea"/>
                <a:cs typeface="Arial" panose="020B0604020202020204" pitchFamily="34" charset="0"/>
              </a:rPr>
              <a:t>tassazione del trust – svanisce il risparmio fiscale</a:t>
            </a:r>
          </a:p>
        </p:txBody>
      </p:sp>
      <p:sp>
        <p:nvSpPr>
          <p:cNvPr id="4" name="Rettangolo 3"/>
          <p:cNvSpPr/>
          <p:nvPr/>
        </p:nvSpPr>
        <p:spPr>
          <a:xfrm>
            <a:off x="3052849" y="2536534"/>
            <a:ext cx="5974773" cy="300082"/>
          </a:xfrm>
          <a:prstGeom prst="rect">
            <a:avLst/>
          </a:prstGeom>
        </p:spPr>
        <p:txBody>
          <a:bodyPr wrap="square">
            <a:spAutoFit/>
          </a:bodyPr>
          <a:lstStyle/>
          <a:p>
            <a:pPr algn="just"/>
            <a:endParaRPr lang="it-IT" sz="1350" dirty="0"/>
          </a:p>
        </p:txBody>
      </p:sp>
      <p:sp>
        <p:nvSpPr>
          <p:cNvPr id="5" name="Rettangolo 4"/>
          <p:cNvSpPr/>
          <p:nvPr/>
        </p:nvSpPr>
        <p:spPr>
          <a:xfrm>
            <a:off x="533400" y="1752600"/>
            <a:ext cx="8077200" cy="3539430"/>
          </a:xfrm>
          <a:prstGeom prst="rect">
            <a:avLst/>
          </a:prstGeom>
        </p:spPr>
        <p:txBody>
          <a:bodyPr wrap="square">
            <a:spAutoFit/>
          </a:bodyPr>
          <a:lstStyle/>
          <a:p>
            <a:pPr algn="just"/>
            <a:r>
              <a:rPr lang="it-IT" sz="1400" dirty="0"/>
              <a:t>La Legge di Stabilità 2015 porta con sé un aggravio di tassazione in capo agli enti non commerciali, peraltro retroattiva: gli utili percepiti dal 1°gennaio 2014 in avanti, non saranno più tassati nel limite dal 5%, ma l’ammontare fiscalmente rilevante lieviterà al 77,74%.</a:t>
            </a:r>
          </a:p>
          <a:p>
            <a:pPr algn="just"/>
            <a:r>
              <a:rPr lang="it-IT" sz="1400" dirty="0"/>
              <a:t>In sostanza, il comma 655 riduce, a partire dai proventi percepiti a decorrere dal 1° gennaio</a:t>
            </a:r>
          </a:p>
          <a:p>
            <a:pPr algn="just"/>
            <a:r>
              <a:rPr lang="it-IT" sz="1400" dirty="0"/>
              <a:t>2014, la quota esente dei dividendi riscossi dagli enti non commerciali dall’attuale 95% al</a:t>
            </a:r>
          </a:p>
          <a:p>
            <a:pPr algn="just"/>
            <a:r>
              <a:rPr lang="it-IT" sz="1400" dirty="0"/>
              <a:t>22,26%, equiparando la tassazione dei dividendi percepiti dagli enti non commerciali a quella</a:t>
            </a:r>
          </a:p>
          <a:p>
            <a:pPr algn="just"/>
            <a:r>
              <a:rPr lang="it-IT" sz="1400" dirty="0"/>
              <a:t>delle persone fisiche.</a:t>
            </a:r>
          </a:p>
          <a:p>
            <a:pPr algn="just"/>
            <a:r>
              <a:rPr lang="it-IT" sz="1400" dirty="0"/>
              <a:t>Il comma 656, tuttavia, introduce un nuovo credito d’imposta, pari alla maggiore imposta dovuta per l’anno 2014 a seguito delle nuove disposizioni introdotte, da indicare nella dichiarazione dei redditi, per il periodo d’imposta successivo a quello in corso al 1º gennaio 2014, ma utilizzabile - in compensazione – solo a decorrere dal 1º gennaio 2016, nella misura del 33,33% del suo ammontare, dal 1º gennaio 2017, nella medesima misura e, dal 1º gennaio 2018, nella misura rimanente.</a:t>
            </a:r>
          </a:p>
          <a:p>
            <a:pPr algn="just"/>
            <a:r>
              <a:rPr lang="it-IT" sz="1400" dirty="0"/>
              <a:t>Dunque, i commi 655 e 656 confermano l’applicazione retroattiva dell’aumento della tassazione dei redditi da capitale per gli Enti non commerciali (trust inclusi) concedendo, a partire dal 2016 e per i due anni successivi, un credito d’imposta pari alla differenza tra la nuova e la vecchia tassazione nella misura di un terzo per ogni anno. </a:t>
            </a:r>
          </a:p>
        </p:txBody>
      </p:sp>
    </p:spTree>
    <p:extLst>
      <p:ext uri="{BB962C8B-B14F-4D97-AF65-F5344CB8AC3E}">
        <p14:creationId xmlns:p14="http://schemas.microsoft.com/office/powerpoint/2010/main" val="280293141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0" y="705321"/>
            <a:ext cx="6512719" cy="707887"/>
          </a:xfrm>
          <a:solidFill>
            <a:srgbClr val="D5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35715" tIns="35715" rIns="35715" bIns="35715" numCol="1" rtlCol="0" anchor="ctr" anchorCtr="0" compatLnSpc="1">
            <a:prstTxWarp prst="textNoShape">
              <a:avLst/>
            </a:prstTxWarp>
            <a:normAutofit/>
          </a:bodyPr>
          <a:lstStyle/>
          <a:p>
            <a:pPr defTabSz="685783" eaLnBrk="1" hangingPunct="1">
              <a:lnSpc>
                <a:spcPct val="90000"/>
              </a:lnSpc>
              <a:buClr>
                <a:srgbClr val="606060"/>
              </a:buClr>
              <a:buSzPct val="100000"/>
              <a:buFont typeface="Wingdings" pitchFamily="2" charset="2"/>
              <a:buNone/>
            </a:pPr>
            <a:r>
              <a:rPr lang="it-IT" sz="2200" b="1" kern="1200" dirty="0">
                <a:solidFill>
                  <a:schemeClr val="bg1"/>
                </a:solidFill>
                <a:latin typeface="Arial" panose="020B0604020202020204" pitchFamily="34" charset="0"/>
                <a:cs typeface="Arial" panose="020B0604020202020204" pitchFamily="34" charset="0"/>
              </a:rPr>
              <a:t>TRASFERIMENTI A TITOLO ONEROSO</a:t>
            </a:r>
            <a:br>
              <a:rPr lang="it-IT" sz="2200" b="1" kern="1200" dirty="0">
                <a:solidFill>
                  <a:schemeClr val="bg1"/>
                </a:solidFill>
                <a:latin typeface="Arial" panose="020B0604020202020204" pitchFamily="34" charset="0"/>
                <a:cs typeface="Arial" panose="020B0604020202020204" pitchFamily="34" charset="0"/>
              </a:rPr>
            </a:br>
            <a:r>
              <a:rPr lang="it-IT" sz="1800" b="1" kern="1200" dirty="0">
                <a:solidFill>
                  <a:schemeClr val="bg1"/>
                </a:solidFill>
                <a:latin typeface="Arial" panose="020B0604020202020204" pitchFamily="34" charset="0"/>
                <a:cs typeface="Arial" panose="020B0604020202020204" pitchFamily="34" charset="0"/>
              </a:rPr>
              <a:t>Residenza fiscale del trust</a:t>
            </a:r>
          </a:p>
        </p:txBody>
      </p:sp>
      <p:sp>
        <p:nvSpPr>
          <p:cNvPr id="5" name="Rettangolo 4"/>
          <p:cNvSpPr/>
          <p:nvPr/>
        </p:nvSpPr>
        <p:spPr>
          <a:xfrm>
            <a:off x="609600" y="1905361"/>
            <a:ext cx="8153400" cy="3539430"/>
          </a:xfrm>
          <a:prstGeom prst="rect">
            <a:avLst/>
          </a:prstGeom>
        </p:spPr>
        <p:txBody>
          <a:bodyPr wrap="square">
            <a:spAutoFit/>
          </a:bodyPr>
          <a:lstStyle/>
          <a:p>
            <a:pPr algn="just"/>
            <a:r>
              <a:rPr lang="it-IT" sz="1400" dirty="0"/>
              <a:t>Per la verifica della Residenza Fiscale del Trust si applicano le regole contenute nei commi da 3 a 5 dell’articolo 73 del DPR n 917/86. Ovvero:</a:t>
            </a:r>
          </a:p>
          <a:p>
            <a:pPr algn="just"/>
            <a:endParaRPr lang="it-IT" sz="1400" dirty="0"/>
          </a:p>
          <a:p>
            <a:pPr marL="214313" indent="-214313" algn="just">
              <a:buFontTx/>
              <a:buChar char="-"/>
            </a:pPr>
            <a:r>
              <a:rPr lang="it-IT" sz="1400" dirty="0"/>
              <a:t>Si considerano residenti in Italia gli enti che per la maggior parte del periodo d’imposta hanno la sede legale, o la sede dell’amministrazione, o l’oggetto principale in Italia (co. 3);</a:t>
            </a:r>
          </a:p>
          <a:p>
            <a:pPr marL="214313" indent="-214313" algn="just">
              <a:buFontTx/>
              <a:buChar char="-"/>
            </a:pPr>
            <a:r>
              <a:rPr lang="it-IT" sz="1400" dirty="0"/>
              <a:t>L’oggetto esclusivo o principale è determinato in base alla legge, all’atto costitutivo o allo statuto, se esistenti in forma di atto pubblico o di scrittura privata autenticata o registrata (co. 4);</a:t>
            </a:r>
          </a:p>
          <a:p>
            <a:pPr marL="214313" indent="-214313" algn="just">
              <a:buFontTx/>
              <a:buChar char="-"/>
            </a:pPr>
            <a:r>
              <a:rPr lang="it-IT" sz="1400" dirty="0"/>
              <a:t>In mancanza dell’atto costitutivo o dello statuto nelle predette forme, l’oggetto principale è determinato in base all’attività effettivamente esercitata nel territorio dello Stato (co. 5).</a:t>
            </a:r>
          </a:p>
          <a:p>
            <a:pPr marL="214313" indent="-214313" algn="just">
              <a:buFontTx/>
              <a:buChar char="-"/>
            </a:pPr>
            <a:endParaRPr lang="it-IT" sz="1400" dirty="0"/>
          </a:p>
          <a:p>
            <a:pPr algn="just"/>
            <a:r>
              <a:rPr lang="it-IT" sz="1400" dirty="0"/>
              <a:t>Il legislatore ha previsto due presunzioni di residenza in Italia per i trusts esteri istituiti in Stati non appartenenti alla “</a:t>
            </a:r>
            <a:r>
              <a:rPr lang="it-IT" sz="1400" dirty="0" err="1"/>
              <a:t>white</a:t>
            </a:r>
            <a:r>
              <a:rPr lang="it-IT" sz="1400" dirty="0"/>
              <a:t> list”, che operano ove:</a:t>
            </a:r>
          </a:p>
          <a:p>
            <a:pPr algn="just"/>
            <a:r>
              <a:rPr lang="it-IT" sz="1400" dirty="0"/>
              <a:t>Almeno uno dei disponenti e almeno uno dei beneficiari siano fiscalmente residenti in Italia;</a:t>
            </a:r>
          </a:p>
          <a:p>
            <a:pPr algn="just"/>
            <a:r>
              <a:rPr lang="it-IT" sz="1400" dirty="0"/>
              <a:t>Successivamente alla costituzione, un soggetto residente in Italia effettui in favore del trust un’attribuzione di beni immobili, diritti reali immobiliari o l’imposizione di vincoli di destinazione su tali beni.</a:t>
            </a:r>
          </a:p>
        </p:txBody>
      </p:sp>
    </p:spTree>
    <p:extLst>
      <p:ext uri="{BB962C8B-B14F-4D97-AF65-F5344CB8AC3E}">
        <p14:creationId xmlns:p14="http://schemas.microsoft.com/office/powerpoint/2010/main" val="232511370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762000" y="1752600"/>
            <a:ext cx="7560195" cy="3108543"/>
          </a:xfrm>
          <a:prstGeom prst="rect">
            <a:avLst/>
          </a:prstGeom>
        </p:spPr>
        <p:txBody>
          <a:bodyPr wrap="square">
            <a:spAutoFit/>
          </a:bodyPr>
          <a:lstStyle/>
          <a:p>
            <a:r>
              <a:rPr lang="it-IT" sz="1400" dirty="0"/>
              <a:t>I Trust nelle Convenzioni Internazionali assumono la natura di “</a:t>
            </a:r>
            <a:r>
              <a:rPr lang="it-IT" sz="1400" dirty="0" err="1"/>
              <a:t>other</a:t>
            </a:r>
            <a:r>
              <a:rPr lang="it-IT" sz="1400" dirty="0"/>
              <a:t> body of </a:t>
            </a:r>
            <a:r>
              <a:rPr lang="it-IT" sz="1400" dirty="0" err="1"/>
              <a:t>persons</a:t>
            </a:r>
            <a:r>
              <a:rPr lang="it-IT" sz="1400" dirty="0"/>
              <a:t>”. Come tali, essi dovrebbero potere accedere alle norme pattizie.</a:t>
            </a:r>
          </a:p>
          <a:p>
            <a:r>
              <a:rPr lang="it-IT" sz="1400" dirty="0"/>
              <a:t>Il Trust, infatti, configura una “persona diversa da una persona fisica” ex articolo 4, comma 3 del modello OCSE di Convenzioni internazionali contro le doppie imposizioni. Tuttavia, perché sia possibile applicare le Convenzioni contro le doppie imposizioni ai trusts non espressamente contemplati in esse, è, però, necessaria la presenza di una seconda condizione.</a:t>
            </a:r>
          </a:p>
          <a:p>
            <a:endParaRPr lang="it-IT" sz="1400" dirty="0"/>
          </a:p>
          <a:p>
            <a:r>
              <a:rPr lang="it-IT" sz="1400" b="1" dirty="0"/>
              <a:t>Il soggetto, oltre ad essere “persona” ai fini delle Convenzioni, deve anche essere considerato residente in almeno uno degli Stati contraenti ai sensi dell’articolo 4 del modello OCSE.</a:t>
            </a:r>
          </a:p>
          <a:p>
            <a:endParaRPr lang="it-IT" sz="1400" dirty="0"/>
          </a:p>
          <a:p>
            <a:r>
              <a:rPr lang="it-IT" sz="1400" dirty="0"/>
              <a:t>A tali fini, assume rilievo il luogo di direzione effettiva, individuabile nel luogo ove viene effettivamente condotta la gestione dei beni in trust.</a:t>
            </a:r>
          </a:p>
          <a:p>
            <a:endParaRPr lang="it-IT" sz="1400" dirty="0"/>
          </a:p>
        </p:txBody>
      </p:sp>
    </p:spTree>
    <p:extLst>
      <p:ext uri="{BB962C8B-B14F-4D97-AF65-F5344CB8AC3E}">
        <p14:creationId xmlns:p14="http://schemas.microsoft.com/office/powerpoint/2010/main" val="216031335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1"/>
          <p:cNvSpPr txBox="1">
            <a:spLocks/>
          </p:cNvSpPr>
          <p:nvPr/>
        </p:nvSpPr>
        <p:spPr>
          <a:xfrm>
            <a:off x="1610916" y="2070599"/>
            <a:ext cx="5915025" cy="1205554"/>
          </a:xfrm>
          <a:prstGeom prst="rect">
            <a:avLst/>
          </a:prstGeom>
          <a:solidFill>
            <a:srgbClr val="D50000"/>
          </a:solidFill>
        </p:spPr>
        <p:txBody>
          <a:bodyPr anchor="ctr"/>
          <a:lstStyle>
            <a:lvl1pPr algn="l" defTabSz="914377" rtl="0" eaLnBrk="1" latinLnBrk="0" hangingPunct="1">
              <a:lnSpc>
                <a:spcPct val="90000"/>
              </a:lnSpc>
              <a:spcBef>
                <a:spcPct val="0"/>
              </a:spcBef>
              <a:buNone/>
              <a:defRPr sz="6000" b="1" kern="1200">
                <a:solidFill>
                  <a:schemeClr val="bg1"/>
                </a:solidFill>
                <a:latin typeface="+mj-lt"/>
                <a:ea typeface="+mj-ea"/>
                <a:cs typeface="+mj-cs"/>
              </a:defRPr>
            </a:lvl1pPr>
          </a:lstStyle>
          <a:p>
            <a:pPr algn="ctr"/>
            <a:r>
              <a:rPr lang="it-IT" sz="3375" dirty="0">
                <a:latin typeface="Arial" panose="020B0604020202020204" pitchFamily="34" charset="0"/>
                <a:cs typeface="Arial" panose="020B0604020202020204" pitchFamily="34" charset="0"/>
              </a:rPr>
              <a:t>Grazie per l’attenzione</a:t>
            </a:r>
          </a:p>
        </p:txBody>
      </p:sp>
      <p:sp>
        <p:nvSpPr>
          <p:cNvPr id="7" name="Rettangolo 6">
            <a:extLst>
              <a:ext uri="{FF2B5EF4-FFF2-40B4-BE49-F238E27FC236}">
                <a16:creationId xmlns:a16="http://schemas.microsoft.com/office/drawing/2014/main" id="{1D86BD1D-C586-481D-AE53-246778203C57}"/>
              </a:ext>
            </a:extLst>
          </p:cNvPr>
          <p:cNvSpPr/>
          <p:nvPr/>
        </p:nvSpPr>
        <p:spPr>
          <a:xfrm>
            <a:off x="3086100" y="857251"/>
            <a:ext cx="6057900" cy="1295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2" name="CasellaDiTesto 2">
            <a:extLst>
              <a:ext uri="{FF2B5EF4-FFF2-40B4-BE49-F238E27FC236}">
                <a16:creationId xmlns:a16="http://schemas.microsoft.com/office/drawing/2014/main" id="{9D4788B4-B03F-49AE-9C16-CC48FE17B233}"/>
              </a:ext>
            </a:extLst>
          </p:cNvPr>
          <p:cNvSpPr txBox="1">
            <a:spLocks noChangeArrowheads="1"/>
          </p:cNvSpPr>
          <p:nvPr/>
        </p:nvSpPr>
        <p:spPr bwMode="auto">
          <a:xfrm>
            <a:off x="6393523" y="4030252"/>
            <a:ext cx="222885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it-IT" altLang="it-IT" sz="900" dirty="0">
                <a:solidFill>
                  <a:srgbClr val="D2382C"/>
                </a:solidFill>
                <a:latin typeface="Lato" pitchFamily="34" charset="0"/>
              </a:rPr>
              <a:t>ARTEBANCA Divisione </a:t>
            </a:r>
            <a:r>
              <a:rPr lang="it-IT" altLang="it-IT" sz="900" dirty="0" err="1">
                <a:solidFill>
                  <a:srgbClr val="D2382C"/>
                </a:solidFill>
                <a:latin typeface="Lato" pitchFamily="34" charset="0"/>
              </a:rPr>
              <a:t>ArteImpresa</a:t>
            </a:r>
            <a:r>
              <a:rPr lang="it-IT" altLang="it-IT" sz="900" dirty="0">
                <a:solidFill>
                  <a:srgbClr val="D2382C"/>
                </a:solidFill>
                <a:latin typeface="Lato" pitchFamily="34" charset="0"/>
              </a:rPr>
              <a:t> Consulting </a:t>
            </a:r>
            <a:r>
              <a:rPr lang="it-IT" altLang="it-IT" sz="900" dirty="0" err="1">
                <a:solidFill>
                  <a:srgbClr val="D2382C"/>
                </a:solidFill>
                <a:latin typeface="Lato" pitchFamily="34" charset="0"/>
              </a:rPr>
              <a:t>srl</a:t>
            </a:r>
            <a:r>
              <a:rPr lang="it-IT" altLang="it-IT" sz="900" dirty="0">
                <a:solidFill>
                  <a:srgbClr val="D2382C"/>
                </a:solidFill>
                <a:latin typeface="Lato" pitchFamily="34" charset="0"/>
              </a:rPr>
              <a:t> </a:t>
            </a:r>
          </a:p>
          <a:p>
            <a:r>
              <a:rPr lang="it-IT" altLang="it-IT" sz="900" dirty="0">
                <a:solidFill>
                  <a:srgbClr val="D2382C"/>
                </a:solidFill>
                <a:latin typeface="Lato" pitchFamily="34" charset="0"/>
              </a:rPr>
              <a:t>Firenze, Via Bonifacio Lupi, 14 - 50129 Tel.+39  055 47.15.79 </a:t>
            </a:r>
          </a:p>
          <a:p>
            <a:r>
              <a:rPr lang="it-IT" altLang="it-IT" sz="900" dirty="0">
                <a:solidFill>
                  <a:srgbClr val="D2382C"/>
                </a:solidFill>
                <a:latin typeface="Lato" pitchFamily="34" charset="0"/>
              </a:rPr>
              <a:t>Fax +39 055 48.75.23  www.artebanca.com – artebanca@artebanca.com </a:t>
            </a:r>
          </a:p>
        </p:txBody>
      </p:sp>
    </p:spTree>
    <p:extLst>
      <p:ext uri="{BB962C8B-B14F-4D97-AF65-F5344CB8AC3E}">
        <p14:creationId xmlns:p14="http://schemas.microsoft.com/office/powerpoint/2010/main" val="4271388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picasso">
            <a:extLst>
              <a:ext uri="{FF2B5EF4-FFF2-40B4-BE49-F238E27FC236}">
                <a16:creationId xmlns:a16="http://schemas.microsoft.com/office/drawing/2014/main" id="{1F78D0AD-B915-48A5-A3A1-6B20CC1B98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80034">
            <a:off x="6543545" y="2271121"/>
            <a:ext cx="1447800" cy="1928813"/>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1">
            <a:extLst>
              <a:ext uri="{FF2B5EF4-FFF2-40B4-BE49-F238E27FC236}">
                <a16:creationId xmlns:a16="http://schemas.microsoft.com/office/drawing/2014/main" id="{BE113628-B693-4576-8A8F-E91AF3E82B18}"/>
              </a:ext>
            </a:extLst>
          </p:cNvPr>
          <p:cNvSpPr txBox="1">
            <a:spLocks/>
          </p:cNvSpPr>
          <p:nvPr/>
        </p:nvSpPr>
        <p:spPr>
          <a:xfrm>
            <a:off x="1" y="1295400"/>
            <a:ext cx="3006969" cy="749205"/>
          </a:xfrm>
          <a:prstGeom prst="rect">
            <a:avLst/>
          </a:prstGeom>
          <a:solidFill>
            <a:srgbClr val="D50000"/>
          </a:solidFill>
        </p:spPr>
        <p:txBody>
          <a:bodyPr anchor="ctr"/>
          <a:lstStyle>
            <a:lvl1pPr algn="l" defTabSz="685783" rtl="0" eaLnBrk="1" latinLnBrk="0" hangingPunct="1">
              <a:lnSpc>
                <a:spcPct val="90000"/>
              </a:lnSpc>
              <a:spcBef>
                <a:spcPct val="0"/>
              </a:spcBef>
              <a:buNone/>
              <a:defRPr sz="3750" b="1" kern="1200">
                <a:solidFill>
                  <a:schemeClr val="bg1"/>
                </a:solidFill>
                <a:latin typeface="+mj-lt"/>
                <a:ea typeface="+mj-ea"/>
                <a:cs typeface="+mj-cs"/>
              </a:defRPr>
            </a:lvl1pPr>
          </a:lstStyle>
          <a:p>
            <a:pPr algn="ctr"/>
            <a:r>
              <a:rPr lang="it-IT" sz="2100" dirty="0">
                <a:latin typeface="Arial" panose="020B0604020202020204" pitchFamily="34" charset="0"/>
                <a:cs typeface="Arial" panose="020B0604020202020204" pitchFamily="34" charset="0"/>
              </a:rPr>
              <a:t>Indice 2/2</a:t>
            </a:r>
          </a:p>
        </p:txBody>
      </p:sp>
      <p:sp>
        <p:nvSpPr>
          <p:cNvPr id="8" name="CasellaDiTesto 7">
            <a:extLst>
              <a:ext uri="{FF2B5EF4-FFF2-40B4-BE49-F238E27FC236}">
                <a16:creationId xmlns:a16="http://schemas.microsoft.com/office/drawing/2014/main" id="{5364EC43-DCAD-4CE9-A676-61DD1D5A441C}"/>
              </a:ext>
            </a:extLst>
          </p:cNvPr>
          <p:cNvSpPr txBox="1"/>
          <p:nvPr/>
        </p:nvSpPr>
        <p:spPr>
          <a:xfrm>
            <a:off x="1041258" y="2097788"/>
            <a:ext cx="5088651" cy="4204292"/>
          </a:xfrm>
          <a:prstGeom prst="rect">
            <a:avLst/>
          </a:prstGeom>
          <a:solidFill>
            <a:srgbClr val="FEC6B4"/>
          </a:solidFill>
          <a:ln w="28575">
            <a:solidFill>
              <a:srgbClr val="CC0000"/>
            </a:solidFill>
          </a:ln>
        </p:spPr>
        <p:txBody>
          <a:bodyPr wrap="square" rtlCol="0">
            <a:spAutoFit/>
          </a:bodyPr>
          <a:lstStyle/>
          <a:p>
            <a:pPr marL="214313" indent="-214313">
              <a:lnSpc>
                <a:spcPct val="150000"/>
              </a:lnSpc>
              <a:buFont typeface="Arial" panose="020B0604020202020204" pitchFamily="34" charset="0"/>
              <a:buChar char="•"/>
            </a:pPr>
            <a:r>
              <a:rPr lang="it-IT" sz="1500" dirty="0">
                <a:cs typeface="Times New Roman" panose="02020603050405020304" pitchFamily="18" charset="0"/>
              </a:rPr>
              <a:t>Immissione temporanea</a:t>
            </a:r>
          </a:p>
          <a:p>
            <a:pPr marL="214313" indent="-214313">
              <a:lnSpc>
                <a:spcPct val="150000"/>
              </a:lnSpc>
              <a:buFont typeface="Arial" panose="020B0604020202020204" pitchFamily="34" charset="0"/>
              <a:buChar char="•"/>
            </a:pPr>
            <a:r>
              <a:rPr lang="it-IT" sz="1500" dirty="0">
                <a:cs typeface="Times New Roman" panose="02020603050405020304" pitchFamily="18" charset="0"/>
              </a:rPr>
              <a:t>Acquisto di opere d’arte nell’esercizio di impresa arte o </a:t>
            </a:r>
            <a:r>
              <a:rPr lang="it-IT" sz="1500" dirty="0" err="1">
                <a:cs typeface="Times New Roman" panose="02020603050405020304" pitchFamily="18" charset="0"/>
              </a:rPr>
              <a:t>prefessioni</a:t>
            </a:r>
            <a:r>
              <a:rPr lang="it-IT" sz="1500" dirty="0">
                <a:cs typeface="Times New Roman" panose="02020603050405020304" pitchFamily="18" charset="0"/>
              </a:rPr>
              <a:t>-generico</a:t>
            </a:r>
          </a:p>
          <a:p>
            <a:pPr marL="214313" indent="-214313">
              <a:lnSpc>
                <a:spcPct val="150000"/>
              </a:lnSpc>
              <a:buFont typeface="Arial" panose="020B0604020202020204" pitchFamily="34" charset="0"/>
              <a:buChar char="•"/>
            </a:pPr>
            <a:r>
              <a:rPr lang="it-IT" sz="1500" dirty="0">
                <a:cs typeface="Times New Roman" panose="02020603050405020304" pitchFamily="18" charset="0"/>
              </a:rPr>
              <a:t>Il diritto di seguito</a:t>
            </a:r>
          </a:p>
          <a:p>
            <a:pPr marL="214313" indent="-214313">
              <a:lnSpc>
                <a:spcPct val="150000"/>
              </a:lnSpc>
              <a:buFont typeface="Arial" panose="020B0604020202020204" pitchFamily="34" charset="0"/>
              <a:buChar char="•"/>
            </a:pPr>
            <a:r>
              <a:rPr lang="it-IT" sz="1500" dirty="0">
                <a:cs typeface="Times New Roman" panose="02020603050405020304" pitchFamily="18" charset="0"/>
              </a:rPr>
              <a:t>Plusvalenza cessione opere d’arte privati – imposte dirette</a:t>
            </a:r>
          </a:p>
          <a:p>
            <a:pPr marL="214313" indent="-214313">
              <a:lnSpc>
                <a:spcPct val="150000"/>
              </a:lnSpc>
              <a:buFont typeface="Arial" panose="020B0604020202020204" pitchFamily="34" charset="0"/>
              <a:buChar char="•"/>
            </a:pPr>
            <a:r>
              <a:rPr lang="it-IT" sz="1500" dirty="0">
                <a:cs typeface="Times New Roman" panose="02020603050405020304" pitchFamily="18" charset="0"/>
              </a:rPr>
              <a:t>Il caso del collezionista</a:t>
            </a:r>
          </a:p>
          <a:p>
            <a:pPr marL="214313" indent="-214313">
              <a:lnSpc>
                <a:spcPct val="150000"/>
              </a:lnSpc>
              <a:buFont typeface="Arial" panose="020B0604020202020204" pitchFamily="34" charset="0"/>
              <a:buChar char="•"/>
            </a:pPr>
            <a:r>
              <a:rPr lang="it-IT" sz="1500" dirty="0">
                <a:cs typeface="Times New Roman" panose="02020603050405020304" pitchFamily="18" charset="0"/>
              </a:rPr>
              <a:t>Le fondazioni nell’arte</a:t>
            </a:r>
          </a:p>
          <a:p>
            <a:pPr marL="214313" indent="-214313">
              <a:lnSpc>
                <a:spcPct val="150000"/>
              </a:lnSpc>
              <a:buFont typeface="Arial" panose="020B0604020202020204" pitchFamily="34" charset="0"/>
              <a:buChar char="•"/>
            </a:pPr>
            <a:r>
              <a:rPr lang="it-IT" sz="1500" dirty="0">
                <a:cs typeface="Times New Roman" panose="02020603050405020304" pitchFamily="18" charset="0"/>
              </a:rPr>
              <a:t>Conferimento di opera d’arte in trust – fiscalità indiretta</a:t>
            </a:r>
          </a:p>
          <a:p>
            <a:pPr marL="214313" indent="-214313">
              <a:lnSpc>
                <a:spcPct val="150000"/>
              </a:lnSpc>
              <a:buFont typeface="Arial" panose="020B0604020202020204" pitchFamily="34" charset="0"/>
              <a:buChar char="•"/>
            </a:pPr>
            <a:r>
              <a:rPr lang="it-IT" sz="1500" dirty="0">
                <a:cs typeface="Times New Roman" panose="02020603050405020304" pitchFamily="18" charset="0"/>
              </a:rPr>
              <a:t>Fiscalità diretta del trust</a:t>
            </a:r>
          </a:p>
          <a:p>
            <a:pPr marL="214313" indent="-214313">
              <a:lnSpc>
                <a:spcPct val="150000"/>
              </a:lnSpc>
              <a:buFont typeface="Arial" panose="020B0604020202020204" pitchFamily="34" charset="0"/>
              <a:buChar char="•"/>
            </a:pPr>
            <a:r>
              <a:rPr lang="it-IT" sz="1500" dirty="0">
                <a:cs typeface="Times New Roman" panose="02020603050405020304" pitchFamily="18" charset="0"/>
              </a:rPr>
              <a:t>Tassazione del trust</a:t>
            </a:r>
          </a:p>
          <a:p>
            <a:pPr marL="214313" indent="-214313">
              <a:lnSpc>
                <a:spcPct val="150000"/>
              </a:lnSpc>
              <a:buFont typeface="Arial" panose="020B0604020202020204" pitchFamily="34" charset="0"/>
              <a:buChar char="•"/>
            </a:pPr>
            <a:r>
              <a:rPr lang="it-IT" sz="1500" dirty="0">
                <a:cs typeface="Times New Roman" panose="02020603050405020304" pitchFamily="18" charset="0"/>
              </a:rPr>
              <a:t>Residenza fiscale del trust</a:t>
            </a:r>
          </a:p>
        </p:txBody>
      </p:sp>
      <p:sp>
        <p:nvSpPr>
          <p:cNvPr id="12" name="Rettangolo 11">
            <a:extLst>
              <a:ext uri="{FF2B5EF4-FFF2-40B4-BE49-F238E27FC236}">
                <a16:creationId xmlns:a16="http://schemas.microsoft.com/office/drawing/2014/main" id="{5D21D0B2-A3B2-4B25-91EC-4925379941E5}"/>
              </a:ext>
            </a:extLst>
          </p:cNvPr>
          <p:cNvSpPr/>
          <p:nvPr/>
        </p:nvSpPr>
        <p:spPr>
          <a:xfrm>
            <a:off x="3086100" y="857251"/>
            <a:ext cx="6057900" cy="1295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3" name="CasellaDiTesto 12">
            <a:extLst>
              <a:ext uri="{FF2B5EF4-FFF2-40B4-BE49-F238E27FC236}">
                <a16:creationId xmlns:a16="http://schemas.microsoft.com/office/drawing/2014/main" id="{B37CE1A2-A561-4AC7-8378-4F39FE719C9C}"/>
              </a:ext>
            </a:extLst>
          </p:cNvPr>
          <p:cNvSpPr txBox="1"/>
          <p:nvPr/>
        </p:nvSpPr>
        <p:spPr>
          <a:xfrm>
            <a:off x="8440615" y="5240229"/>
            <a:ext cx="395654" cy="207749"/>
          </a:xfrm>
          <a:prstGeom prst="rect">
            <a:avLst/>
          </a:prstGeom>
          <a:noFill/>
        </p:spPr>
        <p:txBody>
          <a:bodyPr wrap="square" rtlCol="0">
            <a:spAutoFit/>
          </a:bodyPr>
          <a:lstStyle/>
          <a:p>
            <a:fld id="{051D6FAC-ECE5-4838-B17B-D02920F5D43A}" type="slidenum">
              <a:rPr lang="it-IT" sz="750"/>
              <a:t>4</a:t>
            </a:fld>
            <a:endParaRPr lang="it-IT" sz="750" dirty="0"/>
          </a:p>
        </p:txBody>
      </p:sp>
      <p:pic>
        <p:nvPicPr>
          <p:cNvPr id="2" name="Immagine 1">
            <a:extLst>
              <a:ext uri="{FF2B5EF4-FFF2-40B4-BE49-F238E27FC236}">
                <a16:creationId xmlns:a16="http://schemas.microsoft.com/office/drawing/2014/main" id="{96253733-096B-420A-8C16-EBC5FFEB3F57}"/>
              </a:ext>
            </a:extLst>
          </p:cNvPr>
          <p:cNvPicPr>
            <a:picLocks noChangeAspect="1"/>
          </p:cNvPicPr>
          <p:nvPr/>
        </p:nvPicPr>
        <p:blipFill>
          <a:blip r:embed="rId3"/>
          <a:stretch>
            <a:fillRect/>
          </a:stretch>
        </p:blipFill>
        <p:spPr>
          <a:xfrm rot="20532171">
            <a:off x="6618819" y="4322647"/>
            <a:ext cx="1758061" cy="1452815"/>
          </a:xfrm>
          <a:prstGeom prst="rect">
            <a:avLst/>
          </a:prstGeom>
        </p:spPr>
      </p:pic>
    </p:spTree>
    <p:extLst>
      <p:ext uri="{BB962C8B-B14F-4D97-AF65-F5344CB8AC3E}">
        <p14:creationId xmlns:p14="http://schemas.microsoft.com/office/powerpoint/2010/main" val="1869859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286000" y="1524000"/>
            <a:ext cx="6584950" cy="2400657"/>
          </a:xfrm>
          <a:prstGeom prst="rect">
            <a:avLst/>
          </a:prstGeom>
          <a:noFill/>
        </p:spPr>
        <p:txBody>
          <a:bodyPr wrap="square" rtlCol="0">
            <a:spAutoFit/>
          </a:bodyPr>
          <a:lstStyle/>
          <a:p>
            <a:pPr algn="just"/>
            <a:r>
              <a:rPr lang="it-IT" sz="1500" dirty="0"/>
              <a:t>Con il mandato senza rappresentanza opera una </a:t>
            </a:r>
            <a:r>
              <a:rPr lang="it-IT" sz="1500" dirty="0" err="1"/>
              <a:t>fictio</a:t>
            </a:r>
            <a:r>
              <a:rPr lang="it-IT" sz="1500" dirty="0"/>
              <a:t> </a:t>
            </a:r>
            <a:r>
              <a:rPr lang="it-IT" sz="1500" dirty="0" err="1"/>
              <a:t>iuris</a:t>
            </a:r>
            <a:r>
              <a:rPr lang="it-IT" sz="1500" dirty="0"/>
              <a:t> che presuppone l’esistenza, ai soli fini dell’IVA, di un doppio trasferimento del bene oggetto del rapporto di mandato: dal cedente/mandante all’operatore professionale/mandatario e da quest’ultimo al terzo acquirente. In sostanza, il passaggio “interno” dell’opera d’arte dal mandante al mandatario viene qualificato come una cessione “assimilata”, ancorché, di fatto, non vi sia alcuna materiale </a:t>
            </a:r>
            <a:r>
              <a:rPr lang="it-IT" sz="1500" dirty="0" err="1"/>
              <a:t>traditio</a:t>
            </a:r>
            <a:r>
              <a:rPr lang="it-IT" sz="1500" dirty="0"/>
              <a:t> del bene intermediato tra i due soggetti contraenti. Questa </a:t>
            </a:r>
            <a:r>
              <a:rPr lang="it-IT" sz="1500" dirty="0" err="1"/>
              <a:t>fictio</a:t>
            </a:r>
            <a:r>
              <a:rPr lang="it-IT" sz="1500" dirty="0"/>
              <a:t> </a:t>
            </a:r>
            <a:r>
              <a:rPr lang="it-IT" sz="1500" dirty="0" err="1"/>
              <a:t>iuris</a:t>
            </a:r>
            <a:r>
              <a:rPr lang="it-IT" sz="1500" dirty="0"/>
              <a:t> ha valenza esclusivamente tributaria e limitatamente ai fini IVA, senza determinare un effettivo acquisto dell’opera d’arte da parte dell’operatore professionale che interviene nella transazione.</a:t>
            </a:r>
          </a:p>
        </p:txBody>
      </p:sp>
      <p:graphicFrame>
        <p:nvGraphicFramePr>
          <p:cNvPr id="9" name="Diagramma 8">
            <a:extLst>
              <a:ext uri="{FF2B5EF4-FFF2-40B4-BE49-F238E27FC236}">
                <a16:creationId xmlns:a16="http://schemas.microsoft.com/office/drawing/2014/main" id="{DD0DA67D-869E-428F-BA7F-FE0D2EC1C7AB}"/>
              </a:ext>
            </a:extLst>
          </p:cNvPr>
          <p:cNvGraphicFramePr/>
          <p:nvPr>
            <p:extLst>
              <p:ext uri="{D42A27DB-BD31-4B8C-83A1-F6EECF244321}">
                <p14:modId xmlns:p14="http://schemas.microsoft.com/office/powerpoint/2010/main" val="1594123283"/>
              </p:ext>
            </p:extLst>
          </p:nvPr>
        </p:nvGraphicFramePr>
        <p:xfrm>
          <a:off x="1219200" y="3742266"/>
          <a:ext cx="7535333" cy="2963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itolo 1">
            <a:extLst>
              <a:ext uri="{FF2B5EF4-FFF2-40B4-BE49-F238E27FC236}">
                <a16:creationId xmlns:a16="http://schemas.microsoft.com/office/drawing/2014/main" id="{C04A4F53-E2DE-4E68-B09B-B30C7889D297}"/>
              </a:ext>
            </a:extLst>
          </p:cNvPr>
          <p:cNvSpPr txBox="1">
            <a:spLocks/>
          </p:cNvSpPr>
          <p:nvPr/>
        </p:nvSpPr>
        <p:spPr>
          <a:xfrm>
            <a:off x="8626" y="533400"/>
            <a:ext cx="5940742" cy="796291"/>
          </a:xfrm>
          <a:prstGeom prst="rect">
            <a:avLst/>
          </a:prstGeom>
          <a:solidFill>
            <a:srgbClr val="D50000"/>
          </a:solidFill>
        </p:spPr>
        <p:txBody>
          <a:bodyPr anchor="ctr"/>
          <a:lstStyle>
            <a:lvl1pPr algn="l" defTabSz="685783" rtl="0" eaLnBrk="1" latinLnBrk="0" hangingPunct="1">
              <a:lnSpc>
                <a:spcPct val="90000"/>
              </a:lnSpc>
              <a:spcBef>
                <a:spcPct val="0"/>
              </a:spcBef>
              <a:buNone/>
              <a:defRPr sz="3750" b="1" kern="1200">
                <a:solidFill>
                  <a:schemeClr val="bg1"/>
                </a:solidFill>
                <a:latin typeface="+mj-lt"/>
                <a:ea typeface="+mj-ea"/>
                <a:cs typeface="+mj-cs"/>
              </a:defRPr>
            </a:lvl1pPr>
          </a:lstStyle>
          <a:p>
            <a:r>
              <a:rPr lang="it-IT" sz="2200" dirty="0">
                <a:latin typeface="Arial" panose="020B0604020202020204" pitchFamily="34" charset="0"/>
                <a:cs typeface="Arial" panose="020B0604020202020204" pitchFamily="34" charset="0"/>
              </a:rPr>
              <a:t>TRASFERIMENTO A TITOLO ONEROSO</a:t>
            </a:r>
          </a:p>
          <a:p>
            <a:r>
              <a:rPr lang="it-IT" sz="1800" dirty="0">
                <a:latin typeface="Arial" panose="020B0604020202020204" pitchFamily="34" charset="0"/>
                <a:cs typeface="Arial" panose="020B0604020202020204" pitchFamily="34" charset="0"/>
              </a:rPr>
              <a:t>Mandato senza rappresentanza ad agente</a:t>
            </a:r>
          </a:p>
        </p:txBody>
      </p:sp>
    </p:spTree>
    <p:extLst>
      <p:ext uri="{BB962C8B-B14F-4D97-AF65-F5344CB8AC3E}">
        <p14:creationId xmlns:p14="http://schemas.microsoft.com/office/powerpoint/2010/main" val="238567606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4267200" y="1752600"/>
            <a:ext cx="4800600" cy="2970044"/>
          </a:xfrm>
          <a:prstGeom prst="rect">
            <a:avLst/>
          </a:prstGeom>
          <a:noFill/>
        </p:spPr>
        <p:txBody>
          <a:bodyPr wrap="square" rtlCol="0">
            <a:spAutoFit/>
          </a:bodyPr>
          <a:lstStyle/>
          <a:p>
            <a:pPr algn="just"/>
            <a:r>
              <a:rPr lang="it-IT" sz="1700" dirty="0"/>
              <a:t>Quando, invece, il cedente vende l’opera d’arte con l’intermediazione di un operatore professionale in virtu` di un mandato con rappresentanza alla vendita il cedente/mandante, soggetto passivo IVA, emette direttamente al terzo acquirente la fattura per l’importo corrispondente al prezzo di vendita dell’opera d’arte.</a:t>
            </a:r>
          </a:p>
          <a:p>
            <a:pPr algn="just"/>
            <a:r>
              <a:rPr lang="it-IT" sz="1700" dirty="0"/>
              <a:t>L’operatore professionale/mandatario emette la</a:t>
            </a:r>
          </a:p>
          <a:p>
            <a:pPr algn="just"/>
            <a:r>
              <a:rPr lang="it-IT" sz="1700" dirty="0"/>
              <a:t>fattura al cedente/mandante per la propria provvigione.</a:t>
            </a:r>
          </a:p>
        </p:txBody>
      </p:sp>
      <p:sp>
        <p:nvSpPr>
          <p:cNvPr id="8" name="Titolo 1">
            <a:extLst>
              <a:ext uri="{FF2B5EF4-FFF2-40B4-BE49-F238E27FC236}">
                <a16:creationId xmlns:a16="http://schemas.microsoft.com/office/drawing/2014/main" id="{576D7239-7E57-4E8C-9D3A-5C2CA0B7B9F0}"/>
              </a:ext>
            </a:extLst>
          </p:cNvPr>
          <p:cNvSpPr txBox="1">
            <a:spLocks/>
          </p:cNvSpPr>
          <p:nvPr/>
        </p:nvSpPr>
        <p:spPr>
          <a:xfrm>
            <a:off x="8626" y="533400"/>
            <a:ext cx="5940742" cy="796291"/>
          </a:xfrm>
          <a:prstGeom prst="rect">
            <a:avLst/>
          </a:prstGeom>
          <a:solidFill>
            <a:srgbClr val="D50000"/>
          </a:solidFill>
        </p:spPr>
        <p:txBody>
          <a:bodyPr anchor="ctr"/>
          <a:lstStyle>
            <a:lvl1pPr algn="l" defTabSz="685783" rtl="0" eaLnBrk="1" latinLnBrk="0" hangingPunct="1">
              <a:lnSpc>
                <a:spcPct val="90000"/>
              </a:lnSpc>
              <a:spcBef>
                <a:spcPct val="0"/>
              </a:spcBef>
              <a:buNone/>
              <a:defRPr sz="3750" b="1" kern="1200">
                <a:solidFill>
                  <a:schemeClr val="bg1"/>
                </a:solidFill>
                <a:latin typeface="+mj-lt"/>
                <a:ea typeface="+mj-ea"/>
                <a:cs typeface="+mj-cs"/>
              </a:defRPr>
            </a:lvl1pPr>
          </a:lstStyle>
          <a:p>
            <a:r>
              <a:rPr lang="it-IT" sz="2200" dirty="0">
                <a:latin typeface="Arial" panose="020B0604020202020204" pitchFamily="34" charset="0"/>
                <a:cs typeface="Arial" panose="020B0604020202020204" pitchFamily="34" charset="0"/>
              </a:rPr>
              <a:t>TRASFERIMENTO A TITOLO ONEROSO</a:t>
            </a:r>
          </a:p>
          <a:p>
            <a:r>
              <a:rPr lang="it-IT" sz="1800" dirty="0">
                <a:latin typeface="Arial" panose="020B0604020202020204" pitchFamily="34" charset="0"/>
                <a:cs typeface="Arial" panose="020B0604020202020204" pitchFamily="34" charset="0"/>
              </a:rPr>
              <a:t>Mandato senza rappresentanza ad agente</a:t>
            </a:r>
          </a:p>
        </p:txBody>
      </p:sp>
      <p:graphicFrame>
        <p:nvGraphicFramePr>
          <p:cNvPr id="9" name="Diagramma 8">
            <a:extLst>
              <a:ext uri="{FF2B5EF4-FFF2-40B4-BE49-F238E27FC236}">
                <a16:creationId xmlns:a16="http://schemas.microsoft.com/office/drawing/2014/main" id="{8DF37470-E709-4CC4-82C3-2AF33B4952DC}"/>
              </a:ext>
            </a:extLst>
          </p:cNvPr>
          <p:cNvGraphicFramePr/>
          <p:nvPr>
            <p:extLst>
              <p:ext uri="{D42A27DB-BD31-4B8C-83A1-F6EECF244321}">
                <p14:modId xmlns:p14="http://schemas.microsoft.com/office/powerpoint/2010/main" val="335874025"/>
              </p:ext>
            </p:extLst>
          </p:nvPr>
        </p:nvGraphicFramePr>
        <p:xfrm>
          <a:off x="152400" y="1371600"/>
          <a:ext cx="6189134" cy="4182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153191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76200" y="1143000"/>
            <a:ext cx="8917304" cy="2846933"/>
          </a:xfrm>
          <a:prstGeom prst="rect">
            <a:avLst/>
          </a:prstGeom>
          <a:noFill/>
        </p:spPr>
        <p:txBody>
          <a:bodyPr wrap="square" rtlCol="0">
            <a:spAutoFit/>
          </a:bodyPr>
          <a:lstStyle/>
          <a:p>
            <a:pPr algn="just">
              <a:spcAft>
                <a:spcPts val="600"/>
              </a:spcAft>
            </a:pPr>
            <a:r>
              <a:rPr lang="it-IT" sz="1300" dirty="0"/>
              <a:t>Presupposto necessario per l’applicazione del Regime del Margine è che l’operatore professionale abbia acquisito la proprietà dell’opera d’arte che sarà successivamente rivenduta; tale regime speciale non può`, quindi, trovare applicazione nell’ipotesi in cui l’operatore professionale interviene nella vendita in virtu` di un mandato senza rappresentanza poiché´, come visto in precedenza, si verifica solo ai fini IVA la </a:t>
            </a:r>
            <a:r>
              <a:rPr lang="it-IT" sz="1300" dirty="0" err="1"/>
              <a:t>fictio</a:t>
            </a:r>
            <a:r>
              <a:rPr lang="it-IT" sz="1300" dirty="0"/>
              <a:t> iuris del doppio trasferimento del bene, non realizzandosi, da un punto di vista civilistico. </a:t>
            </a:r>
          </a:p>
          <a:p>
            <a:pPr algn="just">
              <a:spcAft>
                <a:spcPts val="600"/>
              </a:spcAft>
            </a:pPr>
            <a:r>
              <a:rPr lang="it-IT" sz="1300" dirty="0"/>
              <a:t>Si tratta di un regime facoltativo la cui ratio è quella di evitare fenomeni di doppia o reiterata imposizione per i beni che, dopo la prima uscita dal circuito commerciale (per l’acquisto da parte di un privato o comunque da un soggetto passivo che non abbia potuto detrarre l’IVA per effetto di limitazioni alla detrazione) venga trasferito ad un soggetto passivo d’imposta per la successiva rivendita (i.e. case d’asta, gallerie d’arte e, in generale, qualsiasi commerciante di opere d’arte), con conseguente ulteriore imposizione ai fini IVA in relazione al prezzo di vendita da questi praticato.</a:t>
            </a:r>
          </a:p>
          <a:p>
            <a:pPr algn="just">
              <a:spcAft>
                <a:spcPts val="600"/>
              </a:spcAft>
            </a:pPr>
            <a:r>
              <a:rPr lang="it-IT" sz="1300" dirty="0"/>
              <a:t>Con il Regime del Margine, invece, l’IVA viene applicata al solo utile lordo realizzato dall’operatore professionale, </a:t>
            </a:r>
            <a:r>
              <a:rPr lang="it-IT" sz="1300" dirty="0" err="1"/>
              <a:t>cioe`</a:t>
            </a:r>
            <a:r>
              <a:rPr lang="it-IT" sz="1300" dirty="0"/>
              <a:t> alla differenza (</a:t>
            </a:r>
            <a:r>
              <a:rPr lang="it-IT" sz="1300" dirty="0" err="1"/>
              <a:t>rectius</a:t>
            </a:r>
            <a:r>
              <a:rPr lang="it-IT" sz="1300" dirty="0"/>
              <a:t>: il margine) tra il prezzo di vendita dovuto dal cessionario del bene e quello relativo all’acquisto, maggiorato delle spese di riparazione e di quelle accessorie.</a:t>
            </a:r>
          </a:p>
        </p:txBody>
      </p:sp>
      <p:sp>
        <p:nvSpPr>
          <p:cNvPr id="8" name="Titolo 1">
            <a:extLst>
              <a:ext uri="{FF2B5EF4-FFF2-40B4-BE49-F238E27FC236}">
                <a16:creationId xmlns:a16="http://schemas.microsoft.com/office/drawing/2014/main" id="{63368B11-6DF8-4CBE-85D3-BE388A772ECC}"/>
              </a:ext>
            </a:extLst>
          </p:cNvPr>
          <p:cNvSpPr txBox="1">
            <a:spLocks/>
          </p:cNvSpPr>
          <p:nvPr/>
        </p:nvSpPr>
        <p:spPr>
          <a:xfrm>
            <a:off x="8626" y="304800"/>
            <a:ext cx="5940742" cy="796291"/>
          </a:xfrm>
          <a:prstGeom prst="rect">
            <a:avLst/>
          </a:prstGeom>
          <a:solidFill>
            <a:srgbClr val="D50000"/>
          </a:solidFill>
        </p:spPr>
        <p:txBody>
          <a:bodyPr anchor="ctr"/>
          <a:lstStyle>
            <a:lvl1pPr algn="l" defTabSz="685783" rtl="0" eaLnBrk="1" latinLnBrk="0" hangingPunct="1">
              <a:lnSpc>
                <a:spcPct val="90000"/>
              </a:lnSpc>
              <a:spcBef>
                <a:spcPct val="0"/>
              </a:spcBef>
              <a:buNone/>
              <a:defRPr sz="3750" b="1" kern="1200">
                <a:solidFill>
                  <a:schemeClr val="bg1"/>
                </a:solidFill>
                <a:latin typeface="+mj-lt"/>
                <a:ea typeface="+mj-ea"/>
                <a:cs typeface="+mj-cs"/>
              </a:defRPr>
            </a:lvl1pPr>
          </a:lstStyle>
          <a:p>
            <a:r>
              <a:rPr lang="it-IT" sz="2200" dirty="0">
                <a:latin typeface="Arial" panose="020B0604020202020204" pitchFamily="34" charset="0"/>
                <a:cs typeface="Arial" panose="020B0604020202020204" pitchFamily="34" charset="0"/>
              </a:rPr>
              <a:t>TRASFERIMENTO A TITOLO ONEROSO</a:t>
            </a:r>
          </a:p>
          <a:p>
            <a:r>
              <a:rPr lang="it-IT" sz="1800" dirty="0">
                <a:latin typeface="Arial" panose="020B0604020202020204" pitchFamily="34" charset="0"/>
                <a:cs typeface="Arial" panose="020B0604020202020204" pitchFamily="34" charset="0"/>
              </a:rPr>
              <a:t>Commercio e regime del margine</a:t>
            </a:r>
          </a:p>
        </p:txBody>
      </p:sp>
      <p:graphicFrame>
        <p:nvGraphicFramePr>
          <p:cNvPr id="10" name="Diagramma 9">
            <a:extLst>
              <a:ext uri="{FF2B5EF4-FFF2-40B4-BE49-F238E27FC236}">
                <a16:creationId xmlns:a16="http://schemas.microsoft.com/office/drawing/2014/main" id="{BB936B24-419E-44C2-8FDD-78FC47B23DC9}"/>
              </a:ext>
            </a:extLst>
          </p:cNvPr>
          <p:cNvGraphicFramePr/>
          <p:nvPr>
            <p:extLst>
              <p:ext uri="{D42A27DB-BD31-4B8C-83A1-F6EECF244321}">
                <p14:modId xmlns:p14="http://schemas.microsoft.com/office/powerpoint/2010/main" val="3950280847"/>
              </p:ext>
            </p:extLst>
          </p:nvPr>
        </p:nvGraphicFramePr>
        <p:xfrm>
          <a:off x="2057400" y="3286495"/>
          <a:ext cx="4499341" cy="3571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762376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8B1E5B2F-8B2E-42D5-B9A4-3ECEE47D9F5D}"/>
              </a:ext>
            </a:extLst>
          </p:cNvPr>
          <p:cNvPicPr>
            <a:picLocks noChangeAspect="1"/>
          </p:cNvPicPr>
          <p:nvPr/>
        </p:nvPicPr>
        <p:blipFill>
          <a:blip r:embed="rId2"/>
          <a:stretch>
            <a:fillRect/>
          </a:stretch>
        </p:blipFill>
        <p:spPr>
          <a:xfrm>
            <a:off x="52647" y="3815269"/>
            <a:ext cx="4214553" cy="2290157"/>
          </a:xfrm>
          <a:prstGeom prst="rect">
            <a:avLst/>
          </a:prstGeom>
        </p:spPr>
      </p:pic>
      <p:sp>
        <p:nvSpPr>
          <p:cNvPr id="2" name="Titolo 1"/>
          <p:cNvSpPr>
            <a:spLocks noGrp="1"/>
          </p:cNvSpPr>
          <p:nvPr>
            <p:ph type="ctrTitle"/>
          </p:nvPr>
        </p:nvSpPr>
        <p:spPr>
          <a:xfrm>
            <a:off x="10063" y="589621"/>
            <a:ext cx="5400138" cy="538831"/>
          </a:xfrm>
          <a:solidFill>
            <a:srgbClr val="D50000"/>
          </a:solidFill>
        </p:spPr>
        <p:txBody>
          <a:bodyPr anchor="ctr"/>
          <a:lstStyle/>
          <a:p>
            <a:pPr defTabSz="685783" eaLnBrk="1" hangingPunct="1">
              <a:lnSpc>
                <a:spcPct val="90000"/>
              </a:lnSpc>
            </a:pPr>
            <a:r>
              <a:rPr lang="it-IT" sz="2200" b="1" kern="1200" dirty="0">
                <a:solidFill>
                  <a:schemeClr val="bg1"/>
                </a:solidFill>
                <a:latin typeface="Arial" panose="020B0604020202020204" pitchFamily="34" charset="0"/>
                <a:cs typeface="Arial" panose="020B0604020202020204" pitchFamily="34" charset="0"/>
              </a:rPr>
              <a:t>IMPOSTA SUL VALORE AGGIUNTO</a:t>
            </a:r>
          </a:p>
        </p:txBody>
      </p:sp>
      <p:sp>
        <p:nvSpPr>
          <p:cNvPr id="4" name="CasellaDiTesto 3"/>
          <p:cNvSpPr txBox="1"/>
          <p:nvPr/>
        </p:nvSpPr>
        <p:spPr>
          <a:xfrm>
            <a:off x="4147478" y="1752600"/>
            <a:ext cx="4889690" cy="3624069"/>
          </a:xfrm>
          <a:prstGeom prst="rect">
            <a:avLst/>
          </a:prstGeom>
          <a:noFill/>
        </p:spPr>
        <p:txBody>
          <a:bodyPr wrap="square" rtlCol="0">
            <a:spAutoFit/>
          </a:bodyPr>
          <a:lstStyle/>
          <a:p>
            <a:pPr algn="just"/>
            <a:r>
              <a:rPr lang="it-IT" sz="1350" dirty="0"/>
              <a:t>Di regola, le cessioni di oggetti d'arte e da collezione sono soggette ad IVA con aliquota ordinaria.</a:t>
            </a:r>
          </a:p>
          <a:p>
            <a:pPr algn="just"/>
            <a:r>
              <a:rPr lang="it-IT" sz="1350" dirty="0"/>
              <a:t>Tuttavia, il n. 127-septiesdecies della Tabella A, Parte III, allegata al DPR 633/72 ha previsto l'applicazione dell'aliquota agevolata del 10% nei seguenti casi:</a:t>
            </a:r>
          </a:p>
          <a:p>
            <a:pPr algn="just"/>
            <a:endParaRPr lang="it-IT" sz="1350" dirty="0"/>
          </a:p>
          <a:p>
            <a:pPr marL="257175" indent="-257175" algn="just">
              <a:buAutoNum type="alphaLcParenR"/>
            </a:pPr>
            <a:r>
              <a:rPr lang="it-IT" sz="1350" dirty="0"/>
              <a:t>importazioni di oggetti d'arte, da collezione o di oggetti di antiquariato, indipendentemente dallo status dell'importatore (privato, rivenditore, casa d'asta, ecc.); in tal caso, l'aliquota agevolata è applicabile soltanto all'atto dell'importazione di detti beni, non anche alle successive rivendite interne, che sono invece soggette ad aliquota ordinaria;</a:t>
            </a:r>
          </a:p>
          <a:p>
            <a:pPr algn="just"/>
            <a:endParaRPr lang="it-IT" sz="1350" dirty="0"/>
          </a:p>
          <a:p>
            <a:pPr algn="just"/>
            <a:r>
              <a:rPr lang="it-IT" sz="1350" dirty="0"/>
              <a:t>b) cessioni interne di oggetti d'arte quando vengono effettuate direttamente dagli autori delle opere ovvero dai loro eredi o legatari.</a:t>
            </a:r>
          </a:p>
        </p:txBody>
      </p:sp>
      <p:graphicFrame>
        <p:nvGraphicFramePr>
          <p:cNvPr id="10" name="Diagramma 9">
            <a:extLst>
              <a:ext uri="{FF2B5EF4-FFF2-40B4-BE49-F238E27FC236}">
                <a16:creationId xmlns:a16="http://schemas.microsoft.com/office/drawing/2014/main" id="{F04A070E-FD36-4923-AA6D-44A6E9ACB69F}"/>
              </a:ext>
            </a:extLst>
          </p:cNvPr>
          <p:cNvGraphicFramePr/>
          <p:nvPr>
            <p:extLst>
              <p:ext uri="{D42A27DB-BD31-4B8C-83A1-F6EECF244321}">
                <p14:modId xmlns:p14="http://schemas.microsoft.com/office/powerpoint/2010/main" val="3968016898"/>
              </p:ext>
            </p:extLst>
          </p:nvPr>
        </p:nvGraphicFramePr>
        <p:xfrm>
          <a:off x="116896" y="1600200"/>
          <a:ext cx="3683237" cy="2587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649474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800600" y="1600200"/>
            <a:ext cx="4267200" cy="838200"/>
          </a:xfrm>
          <a:solidFill>
            <a:srgbClr val="D5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35715" tIns="35715" rIns="35715" bIns="35715" numCol="1" anchor="ctr" anchorCtr="0" compatLnSpc="1">
            <a:prstTxWarp prst="textNoShape">
              <a:avLst/>
            </a:prstTxWarp>
          </a:bodyPr>
          <a:lstStyle/>
          <a:p>
            <a:pPr algn="r" defTabSz="685783" eaLnBrk="1" hangingPunct="1">
              <a:lnSpc>
                <a:spcPct val="90000"/>
              </a:lnSpc>
            </a:pPr>
            <a:r>
              <a:rPr lang="it-IT" sz="2200" b="1" kern="1200" dirty="0">
                <a:solidFill>
                  <a:schemeClr val="bg1"/>
                </a:solidFill>
                <a:latin typeface="Arial" panose="020B0604020202020204" pitchFamily="34" charset="0"/>
                <a:cs typeface="Arial" panose="020B0604020202020204" pitchFamily="34" charset="0"/>
              </a:rPr>
              <a:t>FONTI </a:t>
            </a:r>
            <a:br>
              <a:rPr lang="it-IT" sz="2200" b="1" kern="1200" dirty="0">
                <a:solidFill>
                  <a:schemeClr val="bg1"/>
                </a:solidFill>
                <a:latin typeface="Arial" panose="020B0604020202020204" pitchFamily="34" charset="0"/>
                <a:cs typeface="Arial" panose="020B0604020202020204" pitchFamily="34" charset="0"/>
              </a:rPr>
            </a:br>
            <a:r>
              <a:rPr lang="it-IT" sz="2200" b="1" kern="1200" dirty="0">
                <a:solidFill>
                  <a:schemeClr val="bg1"/>
                </a:solidFill>
                <a:latin typeface="Arial" panose="020B0604020202020204" pitchFamily="34" charset="0"/>
                <a:cs typeface="Arial" panose="020B0604020202020204" pitchFamily="34" charset="0"/>
              </a:rPr>
              <a:t>NORMATIVE</a:t>
            </a:r>
          </a:p>
        </p:txBody>
      </p:sp>
      <p:sp>
        <p:nvSpPr>
          <p:cNvPr id="3" name="Sottotitolo 2"/>
          <p:cNvSpPr>
            <a:spLocks noGrp="1"/>
          </p:cNvSpPr>
          <p:nvPr>
            <p:ph type="subTitle" idx="1"/>
          </p:nvPr>
        </p:nvSpPr>
        <p:spPr>
          <a:xfrm>
            <a:off x="3252898" y="2840859"/>
            <a:ext cx="5357702" cy="2917282"/>
          </a:xfrm>
        </p:spPr>
        <p:txBody>
          <a:bodyPr>
            <a:noAutofit/>
          </a:bodyPr>
          <a:lstStyle/>
          <a:p>
            <a:pPr marL="257175" indent="-257175">
              <a:buAutoNum type="alphaLcParenR"/>
            </a:pPr>
            <a:r>
              <a:rPr lang="it-IT" sz="1400" dirty="0"/>
              <a:t>Codice dei Beni culturali e del paesaggio di cui al </a:t>
            </a:r>
            <a:r>
              <a:rPr lang="it-IT" sz="1400" dirty="0" err="1"/>
              <a:t>D.Lgs.</a:t>
            </a:r>
            <a:r>
              <a:rPr lang="it-IT" sz="1400" dirty="0"/>
              <a:t> 22 gennaio 2004, n. 42</a:t>
            </a:r>
          </a:p>
          <a:p>
            <a:pPr marL="257175" indent="-257175">
              <a:buAutoNum type="alphaLcParenR"/>
            </a:pPr>
            <a:r>
              <a:rPr lang="it-IT" sz="1400" dirty="0" err="1"/>
              <a:t>Dpr</a:t>
            </a:r>
            <a:r>
              <a:rPr lang="it-IT" sz="1400" dirty="0"/>
              <a:t> 633/72 disciplina dell’imposta sul valore aggiunto </a:t>
            </a:r>
          </a:p>
          <a:p>
            <a:pPr marL="257175" indent="-257175">
              <a:buAutoNum type="alphaLcParenR"/>
            </a:pPr>
            <a:r>
              <a:rPr lang="it-IT" sz="1400" dirty="0"/>
              <a:t>D.L. 41/95 tabella allegata  IN APPLICAZIONE DELL’ART, 36-BIS CO.1</a:t>
            </a:r>
          </a:p>
          <a:p>
            <a:pPr marL="257175" indent="-257175">
              <a:buAutoNum type="alphaLcParenR"/>
            </a:pPr>
            <a:r>
              <a:rPr lang="it-IT" sz="1400" dirty="0"/>
              <a:t>Codice merceologico doganale  Tariffa Doganale comune </a:t>
            </a:r>
            <a:r>
              <a:rPr lang="it-IT" sz="1400" dirty="0">
                <a:hlinkClick r:id="rId2"/>
              </a:rPr>
              <a:t>https://www.adm.gov.it/portale/nomenclatura-combinata</a:t>
            </a:r>
            <a:endParaRPr lang="it-IT" sz="1400" dirty="0"/>
          </a:p>
          <a:p>
            <a:pPr marL="257175" indent="-257175">
              <a:buAutoNum type="alphaLcParenR"/>
            </a:pPr>
            <a:r>
              <a:rPr lang="it-IT" sz="1400" dirty="0"/>
              <a:t>circ. Agenzia delle Entrate 17.5.2010 n. 24</a:t>
            </a:r>
          </a:p>
          <a:p>
            <a:pPr marL="257175" indent="-257175">
              <a:buAutoNum type="alphaLcParenR"/>
            </a:pPr>
            <a:endParaRPr lang="it-IT" sz="1400" dirty="0"/>
          </a:p>
          <a:p>
            <a:pPr marL="257175" indent="-257175">
              <a:buAutoNum type="alphaLcParenR"/>
            </a:pPr>
            <a:endParaRPr lang="it-IT" sz="1400" dirty="0"/>
          </a:p>
        </p:txBody>
      </p:sp>
    </p:spTree>
    <p:extLst>
      <p:ext uri="{BB962C8B-B14F-4D97-AF65-F5344CB8AC3E}">
        <p14:creationId xmlns:p14="http://schemas.microsoft.com/office/powerpoint/2010/main" val="560967568"/>
      </p:ext>
    </p:extLst>
  </p:cSld>
  <p:clrMapOvr>
    <a:masterClrMapping/>
  </p:clrMapOvr>
  <p:transition/>
</p:sld>
</file>

<file path=ppt/theme/theme1.xml><?xml version="1.0" encoding="utf-8"?>
<a:theme xmlns:a="http://schemas.openxmlformats.org/drawingml/2006/main" name="1_FF Titolo e punti elenc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F Titolo e punti elenco">
      <a:majorFont>
        <a:latin typeface="Lato Light"/>
        <a:ea typeface="ヒラギノ角ゴ ProN W3"/>
        <a:cs typeface="ヒラギノ角ゴ ProN W3"/>
      </a:majorFont>
      <a:minorFont>
        <a:latin typeface="Lato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FF Titolo e punti ele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10136</TotalTime>
  <Words>5995</Words>
  <Application>Microsoft Office PowerPoint</Application>
  <PresentationFormat>Presentazione su schermo (4:3)</PresentationFormat>
  <Paragraphs>273</Paragraphs>
  <Slides>36</Slides>
  <Notes>3</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36</vt:i4>
      </vt:variant>
    </vt:vector>
  </HeadingPairs>
  <TitlesOfParts>
    <vt:vector size="47" baseType="lpstr">
      <vt:lpstr>Arial</vt:lpstr>
      <vt:lpstr>Corbel</vt:lpstr>
      <vt:lpstr>Futura Std Light</vt:lpstr>
      <vt:lpstr>Gadugi</vt:lpstr>
      <vt:lpstr>Helvetica Neue Light</vt:lpstr>
      <vt:lpstr>Lato</vt:lpstr>
      <vt:lpstr>Lato Light</vt:lpstr>
      <vt:lpstr>Lucida Grande</vt:lpstr>
      <vt:lpstr>Times New Roman</vt:lpstr>
      <vt:lpstr>Wingdings</vt:lpstr>
      <vt:lpstr>1_FF Titolo e punti elenco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IMPOSTA SUL VALORE AGGIUNTO</vt:lpstr>
      <vt:lpstr>FONTI  NORMATIVE</vt:lpstr>
      <vt:lpstr>Presentazione standard di PowerPoint</vt:lpstr>
      <vt:lpstr>Presentazione standard di PowerPoint</vt:lpstr>
      <vt:lpstr>Tabella - prevista dall'art. 36, comma 1 DEL DL 23.2.1995 n. 41 - OGGETTI D'ARTE, D'ANTIQUARIATO O DA COLLEZIONE</vt:lpstr>
      <vt:lpstr>Esiste, pertanto, una coincidenza solo parziale tra gli oggetti che la normativa fiscale ammette al regime agevolato dell'IVA e le cose che la legge di tutela sottopone al controllo del ministero Beni Agevolati VS Beni di Interesse Culturale</vt:lpstr>
      <vt:lpstr>Presentazione standard di PowerPoint</vt:lpstr>
      <vt:lpstr>LA VALORIZZAZIONE DELLE OPERE D’ARTE  un enigma da sempre irrisolto</vt:lpstr>
      <vt:lpstr>I PORTI FRANCHI</vt:lpstr>
      <vt:lpstr>ESPORTAZIONE E CESSIONE INTRACOMUNITARIA</vt:lpstr>
      <vt:lpstr>BENI VINCOLATI </vt:lpstr>
      <vt:lpstr>L’USCITA TEMPORANEA</vt:lpstr>
      <vt:lpstr>TIPI DI AUTORIZZAZIONE</vt:lpstr>
      <vt:lpstr>IMMISSIONE TEMPORANEA</vt:lpstr>
      <vt:lpstr>Presentazione standard di PowerPoint</vt:lpstr>
      <vt:lpstr>IL DIRITTO DI SEGUITO</vt:lpstr>
      <vt:lpstr>IL DIRITTO DI SEGUITO</vt:lpstr>
      <vt:lpstr>IL DIRITTO DI SEGUITO</vt:lpstr>
      <vt:lpstr>PLUSVALENZA CESSIONE OPERE D’ARTE PRIVATI –  IMPOSTE DIRETTE</vt:lpstr>
      <vt:lpstr>PLUSVALENZA  CESSIONE DI OPERE D’ARTE PRIVATI – IMPOSTE DIRETTE</vt:lpstr>
      <vt:lpstr>IL CASO DEL COLLEZIONISTA – IMPOSTE DIRETTE</vt:lpstr>
      <vt:lpstr>LE FONDAZIONI NELL’ARTE</vt:lpstr>
      <vt:lpstr>TRASFERIMENTO A TITOLO ONEROSO  conferimento di opera d’arte in un trust –  fiscalità indiretta</vt:lpstr>
      <vt:lpstr>Presentazione standard di PowerPoint</vt:lpstr>
      <vt:lpstr>TRASFERIMENTO A TITOLO ONEROSO fiscalità diretta del trust </vt:lpstr>
      <vt:lpstr>Presentazione standard di PowerPoint</vt:lpstr>
      <vt:lpstr>TRASFERIMENTI A TITOLO ONEROSO Residenza fiscale del trust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Marina Cicerone</dc:creator>
  <cp:lastModifiedBy>Segreteria</cp:lastModifiedBy>
  <cp:revision>262</cp:revision>
  <cp:lastPrinted>2014-05-16T12:34:56Z</cp:lastPrinted>
  <dcterms:created xsi:type="dcterms:W3CDTF">2014-02-06T11:37:21Z</dcterms:created>
  <dcterms:modified xsi:type="dcterms:W3CDTF">2019-09-25T08:55:00Z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2013-03-05T00:00:00Z</vt:filetime>
  </property>
  <property fmtid="{D5CDD505-2E9C-101B-9397-08002B2CF9AE}" pid="3" name="LastSaved">
    <vt:filetime>2014-02-06T00:00:00Z</vt:filetime>
  </property>
</Properties>
</file>